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Questrial" panose="020F0502020204030204" pitchFamily="2" charset="0"/>
      <p:regular r:id="rId9"/>
    </p:embeddedFont>
    <p:embeddedFont>
      <p:font typeface="Sugo Display" panose="020B0604020202020204" charset="0"/>
      <p:regular r:id="rId10"/>
    </p:embeddedFont>
    <p:embeddedFont>
      <p:font typeface="Telegraf" panose="020B0604020202020204" charset="0"/>
      <p:regular r:id="rId11"/>
    </p:embeddedFont>
    <p:embeddedFont>
      <p:font typeface="Telegraf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074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CAEE-624F-4FEF-86EB-1D840B282182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65FD-F0F0-42A2-9312-55B787A8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3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865FD-F0F0-42A2-9312-55B787A8A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4542">
            <a:off x="13102832" y="7848549"/>
            <a:ext cx="5415008" cy="4804589"/>
          </a:xfrm>
          <a:custGeom>
            <a:avLst/>
            <a:gdLst/>
            <a:ahLst/>
            <a:cxnLst/>
            <a:rect l="l" t="t" r="r" b="b"/>
            <a:pathLst>
              <a:path w="5415008" h="4804589">
                <a:moveTo>
                  <a:pt x="0" y="0"/>
                </a:moveTo>
                <a:lnTo>
                  <a:pt x="5415008" y="0"/>
                </a:lnTo>
                <a:lnTo>
                  <a:pt x="5415008" y="4804589"/>
                </a:lnTo>
                <a:lnTo>
                  <a:pt x="0" y="4804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600547"/>
            <a:ext cx="16230600" cy="1475509"/>
          </a:xfrm>
          <a:custGeom>
            <a:avLst/>
            <a:gdLst/>
            <a:ahLst/>
            <a:cxnLst/>
            <a:rect l="l" t="t" r="r" b="b"/>
            <a:pathLst>
              <a:path w="16230600" h="1475509">
                <a:moveTo>
                  <a:pt x="0" y="0"/>
                </a:moveTo>
                <a:lnTo>
                  <a:pt x="16230600" y="0"/>
                </a:lnTo>
                <a:lnTo>
                  <a:pt x="16230600" y="1475509"/>
                </a:lnTo>
                <a:lnTo>
                  <a:pt x="0" y="1475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76685" y="1028700"/>
            <a:ext cx="16282615" cy="8229600"/>
            <a:chOff x="0" y="0"/>
            <a:chExt cx="4288425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8425" cy="2167467"/>
            </a:xfrm>
            <a:custGeom>
              <a:avLst/>
              <a:gdLst/>
              <a:ahLst/>
              <a:cxnLst/>
              <a:rect l="l" t="t" r="r" b="b"/>
              <a:pathLst>
                <a:path w="4288425" h="2167467">
                  <a:moveTo>
                    <a:pt x="7132" y="0"/>
                  </a:moveTo>
                  <a:lnTo>
                    <a:pt x="4281293" y="0"/>
                  </a:lnTo>
                  <a:cubicBezTo>
                    <a:pt x="4283185" y="0"/>
                    <a:pt x="4284999" y="751"/>
                    <a:pt x="4286336" y="2089"/>
                  </a:cubicBezTo>
                  <a:cubicBezTo>
                    <a:pt x="4287674" y="3426"/>
                    <a:pt x="4288425" y="5241"/>
                    <a:pt x="4288425" y="7132"/>
                  </a:cubicBezTo>
                  <a:lnTo>
                    <a:pt x="4288425" y="2160335"/>
                  </a:lnTo>
                  <a:cubicBezTo>
                    <a:pt x="4288425" y="2164274"/>
                    <a:pt x="4285232" y="2167467"/>
                    <a:pt x="4281293" y="2167467"/>
                  </a:cubicBezTo>
                  <a:lnTo>
                    <a:pt x="7132" y="2167467"/>
                  </a:lnTo>
                  <a:cubicBezTo>
                    <a:pt x="5241" y="2167467"/>
                    <a:pt x="3426" y="2166715"/>
                    <a:pt x="2089" y="2165378"/>
                  </a:cubicBezTo>
                  <a:cubicBezTo>
                    <a:pt x="751" y="2164040"/>
                    <a:pt x="0" y="2162226"/>
                    <a:pt x="0" y="2160335"/>
                  </a:cubicBezTo>
                  <a:lnTo>
                    <a:pt x="0" y="7132"/>
                  </a:lnTo>
                  <a:cubicBezTo>
                    <a:pt x="0" y="3193"/>
                    <a:pt x="3193" y="0"/>
                    <a:pt x="71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8842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76685" y="-574451"/>
            <a:ext cx="4240108" cy="2320495"/>
          </a:xfrm>
          <a:custGeom>
            <a:avLst/>
            <a:gdLst/>
            <a:ahLst/>
            <a:cxnLst/>
            <a:rect l="l" t="t" r="r" b="b"/>
            <a:pathLst>
              <a:path w="4240108" h="2320495">
                <a:moveTo>
                  <a:pt x="0" y="0"/>
                </a:moveTo>
                <a:lnTo>
                  <a:pt x="4240108" y="0"/>
                </a:lnTo>
                <a:lnTo>
                  <a:pt x="4240108" y="2320495"/>
                </a:lnTo>
                <a:lnTo>
                  <a:pt x="0" y="2320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007865" y="1181222"/>
            <a:ext cx="3055583" cy="3055583"/>
          </a:xfrm>
          <a:custGeom>
            <a:avLst/>
            <a:gdLst/>
            <a:ahLst/>
            <a:cxnLst/>
            <a:rect l="l" t="t" r="r" b="b"/>
            <a:pathLst>
              <a:path w="3055583" h="3055583">
                <a:moveTo>
                  <a:pt x="0" y="0"/>
                </a:moveTo>
                <a:lnTo>
                  <a:pt x="3055583" y="0"/>
                </a:lnTo>
                <a:lnTo>
                  <a:pt x="3055583" y="3055583"/>
                </a:lnTo>
                <a:lnTo>
                  <a:pt x="0" y="30555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267735" y="4427305"/>
            <a:ext cx="13700514" cy="443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0"/>
              </a:lnSpc>
            </a:pPr>
            <a:r>
              <a:rPr lang="en-US" sz="9000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BUILDING RESILIENCY &amp; </a:t>
            </a:r>
          </a:p>
          <a:p>
            <a:pPr algn="l">
              <a:lnSpc>
                <a:spcPts val="8550"/>
              </a:lnSpc>
            </a:pPr>
            <a:r>
              <a:rPr lang="en-US" sz="9000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INCREASING PROTECTIVE FACTORS</a:t>
            </a:r>
          </a:p>
          <a:p>
            <a:pPr algn="l">
              <a:lnSpc>
                <a:spcPts val="8550"/>
              </a:lnSpc>
            </a:pPr>
            <a:endParaRPr lang="en-US" sz="9000">
              <a:solidFill>
                <a:srgbClr val="407EC9"/>
              </a:solidFill>
              <a:latin typeface="Sugo Display"/>
              <a:ea typeface="Sugo Display"/>
              <a:cs typeface="Sugo Display"/>
              <a:sym typeface="Sugo Display"/>
            </a:endParaRPr>
          </a:p>
          <a:p>
            <a:pPr algn="l">
              <a:lnSpc>
                <a:spcPts val="8550"/>
              </a:lnSpc>
            </a:pPr>
            <a:endParaRPr lang="en-US" sz="9000">
              <a:solidFill>
                <a:srgbClr val="407EC9"/>
              </a:solidFill>
              <a:latin typeface="Sugo Display"/>
              <a:ea typeface="Sugo Display"/>
              <a:cs typeface="Sugo Display"/>
              <a:sym typeface="Sugo Displa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67735" y="6627580"/>
            <a:ext cx="143555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39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Practical tools for regulating stress and strengthening 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85694" y="8753243"/>
            <a:ext cx="7177754" cy="26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2000">
                <a:solidFill>
                  <a:srgbClr val="93BBD5"/>
                </a:solidFill>
                <a:latin typeface="Questrial"/>
                <a:ea typeface="Questrial"/>
                <a:cs typeface="Questrial"/>
                <a:sym typeface="Questrial"/>
              </a:rPr>
              <a:t>Genevieve Glaser, Be Well Iredell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600547"/>
            <a:ext cx="16230600" cy="1475509"/>
          </a:xfrm>
          <a:custGeom>
            <a:avLst/>
            <a:gdLst/>
            <a:ahLst/>
            <a:cxnLst/>
            <a:rect l="l" t="t" r="r" b="b"/>
            <a:pathLst>
              <a:path w="16230600" h="1475509">
                <a:moveTo>
                  <a:pt x="0" y="0"/>
                </a:moveTo>
                <a:lnTo>
                  <a:pt x="16230600" y="0"/>
                </a:lnTo>
                <a:lnTo>
                  <a:pt x="16230600" y="1475509"/>
                </a:lnTo>
                <a:lnTo>
                  <a:pt x="0" y="1475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100760" y="-559323"/>
            <a:ext cx="4240108" cy="2320495"/>
          </a:xfrm>
          <a:custGeom>
            <a:avLst/>
            <a:gdLst/>
            <a:ahLst/>
            <a:cxnLst/>
            <a:rect l="l" t="t" r="r" b="b"/>
            <a:pathLst>
              <a:path w="4240108" h="2320495">
                <a:moveTo>
                  <a:pt x="0" y="0"/>
                </a:moveTo>
                <a:lnTo>
                  <a:pt x="4240108" y="0"/>
                </a:lnTo>
                <a:lnTo>
                  <a:pt x="4240108" y="2320495"/>
                </a:lnTo>
                <a:lnTo>
                  <a:pt x="0" y="2320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76685" y="1028700"/>
            <a:ext cx="16282615" cy="8229600"/>
            <a:chOff x="0" y="0"/>
            <a:chExt cx="4288425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8425" cy="2167467"/>
            </a:xfrm>
            <a:custGeom>
              <a:avLst/>
              <a:gdLst/>
              <a:ahLst/>
              <a:cxnLst/>
              <a:rect l="l" t="t" r="r" b="b"/>
              <a:pathLst>
                <a:path w="4288425" h="2167467">
                  <a:moveTo>
                    <a:pt x="7132" y="0"/>
                  </a:moveTo>
                  <a:lnTo>
                    <a:pt x="4281293" y="0"/>
                  </a:lnTo>
                  <a:cubicBezTo>
                    <a:pt x="4283185" y="0"/>
                    <a:pt x="4284999" y="751"/>
                    <a:pt x="4286336" y="2089"/>
                  </a:cubicBezTo>
                  <a:cubicBezTo>
                    <a:pt x="4287674" y="3426"/>
                    <a:pt x="4288425" y="5241"/>
                    <a:pt x="4288425" y="7132"/>
                  </a:cubicBezTo>
                  <a:lnTo>
                    <a:pt x="4288425" y="2160335"/>
                  </a:lnTo>
                  <a:cubicBezTo>
                    <a:pt x="4288425" y="2164274"/>
                    <a:pt x="4285232" y="2167467"/>
                    <a:pt x="4281293" y="2167467"/>
                  </a:cubicBezTo>
                  <a:lnTo>
                    <a:pt x="7132" y="2167467"/>
                  </a:lnTo>
                  <a:cubicBezTo>
                    <a:pt x="5241" y="2167467"/>
                    <a:pt x="3426" y="2166715"/>
                    <a:pt x="2089" y="2165378"/>
                  </a:cubicBezTo>
                  <a:cubicBezTo>
                    <a:pt x="751" y="2164040"/>
                    <a:pt x="0" y="2162226"/>
                    <a:pt x="0" y="2160335"/>
                  </a:cubicBezTo>
                  <a:lnTo>
                    <a:pt x="0" y="7132"/>
                  </a:lnTo>
                  <a:cubicBezTo>
                    <a:pt x="0" y="3193"/>
                    <a:pt x="3193" y="0"/>
                    <a:pt x="71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8842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25404" y="4579293"/>
            <a:ext cx="16766715" cy="4679007"/>
            <a:chOff x="0" y="0"/>
            <a:chExt cx="4415925" cy="12323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15925" cy="1232331"/>
            </a:xfrm>
            <a:custGeom>
              <a:avLst/>
              <a:gdLst/>
              <a:ahLst/>
              <a:cxnLst/>
              <a:rect l="l" t="t" r="r" b="b"/>
              <a:pathLst>
                <a:path w="4415925" h="1232331">
                  <a:moveTo>
                    <a:pt x="0" y="0"/>
                  </a:moveTo>
                  <a:lnTo>
                    <a:pt x="4415925" y="0"/>
                  </a:lnTo>
                  <a:lnTo>
                    <a:pt x="4415925" y="1232331"/>
                  </a:lnTo>
                  <a:lnTo>
                    <a:pt x="0" y="1232331"/>
                  </a:lnTo>
                  <a:close/>
                </a:path>
              </a:pathLst>
            </a:custGeom>
            <a:solidFill>
              <a:srgbClr val="407EC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415925" cy="1270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294542">
            <a:off x="14344386" y="8247780"/>
            <a:ext cx="5415008" cy="4804589"/>
          </a:xfrm>
          <a:custGeom>
            <a:avLst/>
            <a:gdLst/>
            <a:ahLst/>
            <a:cxnLst/>
            <a:rect l="l" t="t" r="r" b="b"/>
            <a:pathLst>
              <a:path w="5415008" h="4804589">
                <a:moveTo>
                  <a:pt x="0" y="0"/>
                </a:moveTo>
                <a:lnTo>
                  <a:pt x="5415007" y="0"/>
                </a:lnTo>
                <a:lnTo>
                  <a:pt x="5415007" y="4804589"/>
                </a:lnTo>
                <a:lnTo>
                  <a:pt x="0" y="4804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405089" y="5147535"/>
            <a:ext cx="15425807" cy="3742246"/>
            <a:chOff x="0" y="0"/>
            <a:chExt cx="20567743" cy="4989662"/>
          </a:xfrm>
        </p:grpSpPr>
        <p:sp>
          <p:nvSpPr>
            <p:cNvPr id="12" name="Freeform 12"/>
            <p:cNvSpPr/>
            <p:nvPr/>
          </p:nvSpPr>
          <p:spPr>
            <a:xfrm>
              <a:off x="2024740" y="62631"/>
              <a:ext cx="2111645" cy="1616888"/>
            </a:xfrm>
            <a:custGeom>
              <a:avLst/>
              <a:gdLst/>
              <a:ahLst/>
              <a:cxnLst/>
              <a:rect l="l" t="t" r="r" b="b"/>
              <a:pathLst>
                <a:path w="2111645" h="1616888">
                  <a:moveTo>
                    <a:pt x="0" y="0"/>
                  </a:moveTo>
                  <a:lnTo>
                    <a:pt x="2111645" y="0"/>
                  </a:lnTo>
                  <a:lnTo>
                    <a:pt x="2111645" y="1616888"/>
                  </a:lnTo>
                  <a:lnTo>
                    <a:pt x="0" y="1616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9349000" y="0"/>
              <a:ext cx="1869744" cy="1742150"/>
            </a:xfrm>
            <a:custGeom>
              <a:avLst/>
              <a:gdLst/>
              <a:ahLst/>
              <a:cxnLst/>
              <a:rect l="l" t="t" r="r" b="b"/>
              <a:pathLst>
                <a:path w="1869744" h="1742150">
                  <a:moveTo>
                    <a:pt x="0" y="0"/>
                  </a:moveTo>
                  <a:lnTo>
                    <a:pt x="1869743" y="0"/>
                  </a:lnTo>
                  <a:lnTo>
                    <a:pt x="1869743" y="1742150"/>
                  </a:lnTo>
                  <a:lnTo>
                    <a:pt x="0" y="1742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764986" y="0"/>
              <a:ext cx="1610942" cy="1742150"/>
            </a:xfrm>
            <a:custGeom>
              <a:avLst/>
              <a:gdLst/>
              <a:ahLst/>
              <a:cxnLst/>
              <a:rect l="l" t="t" r="r" b="b"/>
              <a:pathLst>
                <a:path w="1610942" h="1742150">
                  <a:moveTo>
                    <a:pt x="0" y="0"/>
                  </a:moveTo>
                  <a:lnTo>
                    <a:pt x="1610942" y="0"/>
                  </a:lnTo>
                  <a:lnTo>
                    <a:pt x="1610942" y="1742150"/>
                  </a:lnTo>
                  <a:lnTo>
                    <a:pt x="0" y="1742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129186"/>
              <a:ext cx="6161125" cy="2860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20"/>
                </a:lnSpc>
              </a:pPr>
              <a:r>
                <a:rPr lang="en-US" sz="2443" b="1" u="sng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Education and Training </a:t>
              </a:r>
              <a:r>
                <a:rPr lang="en-US" sz="2443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helping people understand mental health, resilience, and prevention</a:t>
              </a:r>
            </a:p>
            <a:p>
              <a:pPr marL="0" lvl="0" indent="0" algn="ctr">
                <a:lnSpc>
                  <a:spcPts val="3420"/>
                </a:lnSpc>
              </a:pPr>
              <a:endParaRPr lang="en-US" sz="2443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202859" y="2129186"/>
              <a:ext cx="6161125" cy="2288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</a:pPr>
              <a:r>
                <a:rPr lang="en-US" sz="2443" b="1" u="sng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Community Engagement </a:t>
              </a:r>
              <a:r>
                <a:rPr lang="en-US" sz="2443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building connection and reducing isolation</a:t>
              </a:r>
            </a:p>
            <a:p>
              <a:pPr algn="ctr">
                <a:lnSpc>
                  <a:spcPts val="3420"/>
                </a:lnSpc>
              </a:pPr>
              <a:endParaRPr lang="en-US" sz="2443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4406618" y="2129186"/>
              <a:ext cx="6161125" cy="2288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0"/>
                </a:lnSpc>
              </a:pPr>
              <a:r>
                <a:rPr lang="en-US" sz="2443" b="1" u="sng">
                  <a:solidFill>
                    <a:srgbClr val="FFFFFF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Access to Support and Care </a:t>
              </a:r>
              <a:r>
                <a:rPr lang="en-US" sz="2443">
                  <a:solidFill>
                    <a:srgbClr val="FFFFFF"/>
                  </a:solidFill>
                  <a:latin typeface="Telegraf"/>
                  <a:ea typeface="Telegraf"/>
                  <a:cs typeface="Telegraf"/>
                  <a:sym typeface="Telegraf"/>
                </a:rPr>
                <a:t>helping people actually find the resources they need when they need them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3996306" y="1145471"/>
            <a:ext cx="3055583" cy="3055583"/>
          </a:xfrm>
          <a:custGeom>
            <a:avLst/>
            <a:gdLst/>
            <a:ahLst/>
            <a:cxnLst/>
            <a:rect l="l" t="t" r="r" b="b"/>
            <a:pathLst>
              <a:path w="3055583" h="3055583">
                <a:moveTo>
                  <a:pt x="0" y="0"/>
                </a:moveTo>
                <a:lnTo>
                  <a:pt x="3055583" y="0"/>
                </a:lnTo>
                <a:lnTo>
                  <a:pt x="3055583" y="3055583"/>
                </a:lnTo>
                <a:lnTo>
                  <a:pt x="0" y="30555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523641" y="2210967"/>
            <a:ext cx="9370241" cy="149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en-US" sz="11407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BE WELL IREDELL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4542">
            <a:off x="13102832" y="7848549"/>
            <a:ext cx="5415008" cy="4804589"/>
          </a:xfrm>
          <a:custGeom>
            <a:avLst/>
            <a:gdLst/>
            <a:ahLst/>
            <a:cxnLst/>
            <a:rect l="l" t="t" r="r" b="b"/>
            <a:pathLst>
              <a:path w="5415008" h="4804589">
                <a:moveTo>
                  <a:pt x="0" y="0"/>
                </a:moveTo>
                <a:lnTo>
                  <a:pt x="5415008" y="0"/>
                </a:lnTo>
                <a:lnTo>
                  <a:pt x="5415008" y="4804589"/>
                </a:lnTo>
                <a:lnTo>
                  <a:pt x="0" y="4804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600547"/>
            <a:ext cx="16230600" cy="1475509"/>
          </a:xfrm>
          <a:custGeom>
            <a:avLst/>
            <a:gdLst/>
            <a:ahLst/>
            <a:cxnLst/>
            <a:rect l="l" t="t" r="r" b="b"/>
            <a:pathLst>
              <a:path w="16230600" h="1475509">
                <a:moveTo>
                  <a:pt x="0" y="0"/>
                </a:moveTo>
                <a:lnTo>
                  <a:pt x="16230600" y="0"/>
                </a:lnTo>
                <a:lnTo>
                  <a:pt x="16230600" y="1475509"/>
                </a:lnTo>
                <a:lnTo>
                  <a:pt x="0" y="1475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00760" y="-559323"/>
            <a:ext cx="4240108" cy="2320495"/>
          </a:xfrm>
          <a:custGeom>
            <a:avLst/>
            <a:gdLst/>
            <a:ahLst/>
            <a:cxnLst/>
            <a:rect l="l" t="t" r="r" b="b"/>
            <a:pathLst>
              <a:path w="4240108" h="2320495">
                <a:moveTo>
                  <a:pt x="0" y="0"/>
                </a:moveTo>
                <a:lnTo>
                  <a:pt x="4240108" y="0"/>
                </a:lnTo>
                <a:lnTo>
                  <a:pt x="4240108" y="2320495"/>
                </a:lnTo>
                <a:lnTo>
                  <a:pt x="0" y="23204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76685" y="1028700"/>
            <a:ext cx="16282615" cy="8229600"/>
            <a:chOff x="0" y="0"/>
            <a:chExt cx="4288425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8425" cy="2167467"/>
            </a:xfrm>
            <a:custGeom>
              <a:avLst/>
              <a:gdLst/>
              <a:ahLst/>
              <a:cxnLst/>
              <a:rect l="l" t="t" r="r" b="b"/>
              <a:pathLst>
                <a:path w="4288425" h="2167467">
                  <a:moveTo>
                    <a:pt x="7132" y="0"/>
                  </a:moveTo>
                  <a:lnTo>
                    <a:pt x="4281293" y="0"/>
                  </a:lnTo>
                  <a:cubicBezTo>
                    <a:pt x="4283185" y="0"/>
                    <a:pt x="4284999" y="751"/>
                    <a:pt x="4286336" y="2089"/>
                  </a:cubicBezTo>
                  <a:cubicBezTo>
                    <a:pt x="4287674" y="3426"/>
                    <a:pt x="4288425" y="5241"/>
                    <a:pt x="4288425" y="7132"/>
                  </a:cubicBezTo>
                  <a:lnTo>
                    <a:pt x="4288425" y="2160335"/>
                  </a:lnTo>
                  <a:cubicBezTo>
                    <a:pt x="4288425" y="2164274"/>
                    <a:pt x="4285232" y="2167467"/>
                    <a:pt x="4281293" y="2167467"/>
                  </a:cubicBezTo>
                  <a:lnTo>
                    <a:pt x="7132" y="2167467"/>
                  </a:lnTo>
                  <a:cubicBezTo>
                    <a:pt x="5241" y="2167467"/>
                    <a:pt x="3426" y="2166715"/>
                    <a:pt x="2089" y="2165378"/>
                  </a:cubicBezTo>
                  <a:cubicBezTo>
                    <a:pt x="751" y="2164040"/>
                    <a:pt x="0" y="2162226"/>
                    <a:pt x="0" y="2160335"/>
                  </a:cubicBezTo>
                  <a:lnTo>
                    <a:pt x="0" y="7132"/>
                  </a:lnTo>
                  <a:cubicBezTo>
                    <a:pt x="0" y="3193"/>
                    <a:pt x="3193" y="0"/>
                    <a:pt x="71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8842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572685" y="3340731"/>
            <a:ext cx="8793456" cy="5259815"/>
          </a:xfrm>
          <a:custGeom>
            <a:avLst/>
            <a:gdLst/>
            <a:ahLst/>
            <a:cxnLst/>
            <a:rect l="l" t="t" r="r" b="b"/>
            <a:pathLst>
              <a:path w="8793456" h="5259815">
                <a:moveTo>
                  <a:pt x="0" y="0"/>
                </a:moveTo>
                <a:lnTo>
                  <a:pt x="8793456" y="0"/>
                </a:lnTo>
                <a:lnTo>
                  <a:pt x="8793456" y="5259816"/>
                </a:lnTo>
                <a:lnTo>
                  <a:pt x="0" y="52598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846" t="-23038" r="-24817" b="-139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5287156" y="1999297"/>
            <a:ext cx="7661673" cy="149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en-US" sz="11407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RESILIENT ZONE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6441" y="4553585"/>
            <a:ext cx="2946158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2D72"/>
                </a:solidFill>
                <a:latin typeface="Sugo Display"/>
                <a:ea typeface="Sugo Display"/>
                <a:cs typeface="Sugo Display"/>
                <a:sym typeface="Sugo Display"/>
              </a:rPr>
              <a:t>INSIDE THE ZONE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0059" y="5324844"/>
            <a:ext cx="3622683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CLEAR THINKING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CONNECTION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PROBLEM SOLVING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13521" y="4553585"/>
            <a:ext cx="2946158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2D72"/>
                </a:solidFill>
                <a:latin typeface="Sugo Display"/>
                <a:ea typeface="Sugo Display"/>
                <a:cs typeface="Sugo Display"/>
                <a:sym typeface="Sugo Display"/>
              </a:rPr>
              <a:t>OUTSIDE THE ZONE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37139" y="5324844"/>
            <a:ext cx="3622683" cy="124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OVERWHELM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REACTIVITY</a:t>
            </a: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SHUTDOWN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4542">
            <a:off x="13102832" y="7848549"/>
            <a:ext cx="5415008" cy="4804589"/>
          </a:xfrm>
          <a:custGeom>
            <a:avLst/>
            <a:gdLst/>
            <a:ahLst/>
            <a:cxnLst/>
            <a:rect l="l" t="t" r="r" b="b"/>
            <a:pathLst>
              <a:path w="5415008" h="4804589">
                <a:moveTo>
                  <a:pt x="0" y="0"/>
                </a:moveTo>
                <a:lnTo>
                  <a:pt x="5415008" y="0"/>
                </a:lnTo>
                <a:lnTo>
                  <a:pt x="5415008" y="4804589"/>
                </a:lnTo>
                <a:lnTo>
                  <a:pt x="0" y="4804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600547"/>
            <a:ext cx="16230600" cy="1475509"/>
          </a:xfrm>
          <a:custGeom>
            <a:avLst/>
            <a:gdLst/>
            <a:ahLst/>
            <a:cxnLst/>
            <a:rect l="l" t="t" r="r" b="b"/>
            <a:pathLst>
              <a:path w="16230600" h="1475509">
                <a:moveTo>
                  <a:pt x="0" y="0"/>
                </a:moveTo>
                <a:lnTo>
                  <a:pt x="16230600" y="0"/>
                </a:lnTo>
                <a:lnTo>
                  <a:pt x="16230600" y="1475509"/>
                </a:lnTo>
                <a:lnTo>
                  <a:pt x="0" y="1475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00760" y="-559323"/>
            <a:ext cx="4240108" cy="2320495"/>
          </a:xfrm>
          <a:custGeom>
            <a:avLst/>
            <a:gdLst/>
            <a:ahLst/>
            <a:cxnLst/>
            <a:rect l="l" t="t" r="r" b="b"/>
            <a:pathLst>
              <a:path w="4240108" h="2320495">
                <a:moveTo>
                  <a:pt x="0" y="0"/>
                </a:moveTo>
                <a:lnTo>
                  <a:pt x="4240108" y="0"/>
                </a:lnTo>
                <a:lnTo>
                  <a:pt x="4240108" y="2320495"/>
                </a:lnTo>
                <a:lnTo>
                  <a:pt x="0" y="2320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76685" y="1028700"/>
            <a:ext cx="16282615" cy="8229600"/>
            <a:chOff x="0" y="0"/>
            <a:chExt cx="4288425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8425" cy="2167467"/>
            </a:xfrm>
            <a:custGeom>
              <a:avLst/>
              <a:gdLst/>
              <a:ahLst/>
              <a:cxnLst/>
              <a:rect l="l" t="t" r="r" b="b"/>
              <a:pathLst>
                <a:path w="4288425" h="2167467">
                  <a:moveTo>
                    <a:pt x="7132" y="0"/>
                  </a:moveTo>
                  <a:lnTo>
                    <a:pt x="4281293" y="0"/>
                  </a:lnTo>
                  <a:cubicBezTo>
                    <a:pt x="4283185" y="0"/>
                    <a:pt x="4284999" y="751"/>
                    <a:pt x="4286336" y="2089"/>
                  </a:cubicBezTo>
                  <a:cubicBezTo>
                    <a:pt x="4287674" y="3426"/>
                    <a:pt x="4288425" y="5241"/>
                    <a:pt x="4288425" y="7132"/>
                  </a:cubicBezTo>
                  <a:lnTo>
                    <a:pt x="4288425" y="2160335"/>
                  </a:lnTo>
                  <a:cubicBezTo>
                    <a:pt x="4288425" y="2164274"/>
                    <a:pt x="4285232" y="2167467"/>
                    <a:pt x="4281293" y="2167467"/>
                  </a:cubicBezTo>
                  <a:lnTo>
                    <a:pt x="7132" y="2167467"/>
                  </a:lnTo>
                  <a:cubicBezTo>
                    <a:pt x="5241" y="2167467"/>
                    <a:pt x="3426" y="2166715"/>
                    <a:pt x="2089" y="2165378"/>
                  </a:cubicBezTo>
                  <a:cubicBezTo>
                    <a:pt x="751" y="2164040"/>
                    <a:pt x="0" y="2162226"/>
                    <a:pt x="0" y="2160335"/>
                  </a:cubicBezTo>
                  <a:lnTo>
                    <a:pt x="0" y="7132"/>
                  </a:lnTo>
                  <a:cubicBezTo>
                    <a:pt x="0" y="3193"/>
                    <a:pt x="3193" y="0"/>
                    <a:pt x="71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8842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54872" y="1602871"/>
            <a:ext cx="8578256" cy="149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en-US" sz="11407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RESILIENCE TOOLS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05868" y="2879331"/>
            <a:ext cx="682425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39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Simple regulation Tools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81719" y="3935141"/>
            <a:ext cx="4188181" cy="4188181"/>
            <a:chOff x="0" y="0"/>
            <a:chExt cx="5584242" cy="558424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584242" cy="5584242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07EC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514979" y="1293645"/>
              <a:ext cx="4549500" cy="71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5"/>
                </a:lnSpc>
              </a:pPr>
              <a:r>
                <a:rPr lang="en-US" sz="3900" dirty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RESOURCES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53685" y="2016125"/>
              <a:ext cx="3476872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A person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A place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A memory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49909" y="3935141"/>
            <a:ext cx="4188181" cy="4188181"/>
            <a:chOff x="0" y="0"/>
            <a:chExt cx="5584242" cy="5584242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5584242" cy="5584242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07EC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14979" y="1293645"/>
              <a:ext cx="4549500" cy="71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5"/>
                </a:lnSpc>
              </a:pPr>
              <a:r>
                <a:rPr lang="en-US" sz="39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HELP-NOW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53685" y="2016125"/>
              <a:ext cx="3738753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Breathing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Sip Water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Take a Walk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418099" y="3935141"/>
            <a:ext cx="4188181" cy="4188181"/>
            <a:chOff x="0" y="0"/>
            <a:chExt cx="5584242" cy="5584242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584242" cy="5584242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07EC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519763" y="1182077"/>
              <a:ext cx="4549500" cy="71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5"/>
                </a:lnSpc>
              </a:pPr>
              <a:r>
                <a:rPr lang="en-US" sz="3900" dirty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GROUNDING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22744" y="2016125"/>
              <a:ext cx="3942438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Notice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Press or Hold</a:t>
              </a:r>
            </a:p>
            <a:p>
              <a:pPr marL="647700" lvl="1" indent="-323850" algn="l">
                <a:lnSpc>
                  <a:spcPts val="420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</a:rPr>
                <a:t>Focus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94542">
            <a:off x="13102832" y="7848549"/>
            <a:ext cx="5415008" cy="4804589"/>
          </a:xfrm>
          <a:custGeom>
            <a:avLst/>
            <a:gdLst/>
            <a:ahLst/>
            <a:cxnLst/>
            <a:rect l="l" t="t" r="r" b="b"/>
            <a:pathLst>
              <a:path w="5415008" h="4804589">
                <a:moveTo>
                  <a:pt x="0" y="0"/>
                </a:moveTo>
                <a:lnTo>
                  <a:pt x="5415008" y="0"/>
                </a:lnTo>
                <a:lnTo>
                  <a:pt x="5415008" y="4804589"/>
                </a:lnTo>
                <a:lnTo>
                  <a:pt x="0" y="48045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600547"/>
            <a:ext cx="16230600" cy="1475509"/>
          </a:xfrm>
          <a:custGeom>
            <a:avLst/>
            <a:gdLst/>
            <a:ahLst/>
            <a:cxnLst/>
            <a:rect l="l" t="t" r="r" b="b"/>
            <a:pathLst>
              <a:path w="16230600" h="1475509">
                <a:moveTo>
                  <a:pt x="0" y="0"/>
                </a:moveTo>
                <a:lnTo>
                  <a:pt x="16230600" y="0"/>
                </a:lnTo>
                <a:lnTo>
                  <a:pt x="16230600" y="1475509"/>
                </a:lnTo>
                <a:lnTo>
                  <a:pt x="0" y="1475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100760" y="-559323"/>
            <a:ext cx="4240108" cy="2320495"/>
          </a:xfrm>
          <a:custGeom>
            <a:avLst/>
            <a:gdLst/>
            <a:ahLst/>
            <a:cxnLst/>
            <a:rect l="l" t="t" r="r" b="b"/>
            <a:pathLst>
              <a:path w="4240108" h="2320495">
                <a:moveTo>
                  <a:pt x="0" y="0"/>
                </a:moveTo>
                <a:lnTo>
                  <a:pt x="4240108" y="0"/>
                </a:lnTo>
                <a:lnTo>
                  <a:pt x="4240108" y="2320495"/>
                </a:lnTo>
                <a:lnTo>
                  <a:pt x="0" y="2320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76685" y="1028700"/>
            <a:ext cx="16282615" cy="8229600"/>
            <a:chOff x="0" y="0"/>
            <a:chExt cx="4288425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8425" cy="2167467"/>
            </a:xfrm>
            <a:custGeom>
              <a:avLst/>
              <a:gdLst/>
              <a:ahLst/>
              <a:cxnLst/>
              <a:rect l="l" t="t" r="r" b="b"/>
              <a:pathLst>
                <a:path w="4288425" h="2167467">
                  <a:moveTo>
                    <a:pt x="7132" y="0"/>
                  </a:moveTo>
                  <a:lnTo>
                    <a:pt x="4281293" y="0"/>
                  </a:lnTo>
                  <a:cubicBezTo>
                    <a:pt x="4283185" y="0"/>
                    <a:pt x="4284999" y="751"/>
                    <a:pt x="4286336" y="2089"/>
                  </a:cubicBezTo>
                  <a:cubicBezTo>
                    <a:pt x="4287674" y="3426"/>
                    <a:pt x="4288425" y="5241"/>
                    <a:pt x="4288425" y="7132"/>
                  </a:cubicBezTo>
                  <a:lnTo>
                    <a:pt x="4288425" y="2160335"/>
                  </a:lnTo>
                  <a:cubicBezTo>
                    <a:pt x="4288425" y="2164274"/>
                    <a:pt x="4285232" y="2167467"/>
                    <a:pt x="4281293" y="2167467"/>
                  </a:cubicBezTo>
                  <a:lnTo>
                    <a:pt x="7132" y="2167467"/>
                  </a:lnTo>
                  <a:cubicBezTo>
                    <a:pt x="5241" y="2167467"/>
                    <a:pt x="3426" y="2166715"/>
                    <a:pt x="2089" y="2165378"/>
                  </a:cubicBezTo>
                  <a:cubicBezTo>
                    <a:pt x="751" y="2164040"/>
                    <a:pt x="0" y="2162226"/>
                    <a:pt x="0" y="2160335"/>
                  </a:cubicBezTo>
                  <a:lnTo>
                    <a:pt x="0" y="7132"/>
                  </a:lnTo>
                  <a:cubicBezTo>
                    <a:pt x="0" y="3193"/>
                    <a:pt x="3193" y="0"/>
                    <a:pt x="71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8842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75073" y="5770362"/>
            <a:ext cx="14665795" cy="2830185"/>
            <a:chOff x="0" y="0"/>
            <a:chExt cx="2272115" cy="4384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72115" cy="438470"/>
            </a:xfrm>
            <a:custGeom>
              <a:avLst/>
              <a:gdLst/>
              <a:ahLst/>
              <a:cxnLst/>
              <a:rect l="l" t="t" r="r" b="b"/>
              <a:pathLst>
                <a:path w="2272115" h="438470">
                  <a:moveTo>
                    <a:pt x="0" y="0"/>
                  </a:moveTo>
                  <a:lnTo>
                    <a:pt x="2272115" y="0"/>
                  </a:lnTo>
                  <a:lnTo>
                    <a:pt x="2272115" y="438470"/>
                  </a:lnTo>
                  <a:lnTo>
                    <a:pt x="0" y="438470"/>
                  </a:lnTo>
                  <a:close/>
                </a:path>
              </a:pathLst>
            </a:custGeom>
            <a:blipFill>
              <a:blip r:embed="rId7"/>
              <a:stretch>
                <a:fillRect t="-122887" b="-1228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17144" y="1593346"/>
            <a:ext cx="11053712" cy="149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7"/>
              </a:lnSpc>
            </a:pPr>
            <a:r>
              <a:rPr lang="en-US" sz="11407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RESILIENCE IS 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26898" y="3546692"/>
            <a:ext cx="7434204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39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The heaviness isn’t the problem.</a:t>
            </a:r>
          </a:p>
          <a:p>
            <a:pPr algn="ctr">
              <a:lnSpc>
                <a:spcPts val="3705"/>
              </a:lnSpc>
            </a:pPr>
            <a:r>
              <a:rPr lang="en-US" sz="3900">
                <a:solidFill>
                  <a:srgbClr val="002D72"/>
                </a:solidFill>
                <a:latin typeface="Questrial"/>
                <a:ea typeface="Questrial"/>
                <a:cs typeface="Questrial"/>
                <a:sym typeface="Questrial"/>
              </a:rPr>
              <a:t>Carrying it alone 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26904"/>
            <a:ext cx="5641763" cy="4520463"/>
          </a:xfrm>
          <a:custGeom>
            <a:avLst/>
            <a:gdLst/>
            <a:ahLst/>
            <a:cxnLst/>
            <a:rect l="l" t="t" r="r" b="b"/>
            <a:pathLst>
              <a:path w="5641763" h="4520463">
                <a:moveTo>
                  <a:pt x="0" y="0"/>
                </a:moveTo>
                <a:lnTo>
                  <a:pt x="5641763" y="0"/>
                </a:lnTo>
                <a:lnTo>
                  <a:pt x="5641763" y="4520462"/>
                </a:lnTo>
                <a:lnTo>
                  <a:pt x="0" y="4520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94542">
            <a:off x="13102832" y="7848549"/>
            <a:ext cx="5415008" cy="4804589"/>
          </a:xfrm>
          <a:custGeom>
            <a:avLst/>
            <a:gdLst/>
            <a:ahLst/>
            <a:cxnLst/>
            <a:rect l="l" t="t" r="r" b="b"/>
            <a:pathLst>
              <a:path w="5415008" h="4804589">
                <a:moveTo>
                  <a:pt x="0" y="0"/>
                </a:moveTo>
                <a:lnTo>
                  <a:pt x="5415008" y="0"/>
                </a:lnTo>
                <a:lnTo>
                  <a:pt x="5415008" y="4804589"/>
                </a:lnTo>
                <a:lnTo>
                  <a:pt x="0" y="4804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28700" y="8600547"/>
            <a:ext cx="16230600" cy="1475509"/>
          </a:xfrm>
          <a:custGeom>
            <a:avLst/>
            <a:gdLst/>
            <a:ahLst/>
            <a:cxnLst/>
            <a:rect l="l" t="t" r="r" b="b"/>
            <a:pathLst>
              <a:path w="16230600" h="1475509">
                <a:moveTo>
                  <a:pt x="0" y="0"/>
                </a:moveTo>
                <a:lnTo>
                  <a:pt x="16230600" y="0"/>
                </a:lnTo>
                <a:lnTo>
                  <a:pt x="16230600" y="1475509"/>
                </a:lnTo>
                <a:lnTo>
                  <a:pt x="0" y="1475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976685" y="1028700"/>
            <a:ext cx="16282615" cy="8229600"/>
            <a:chOff x="0" y="0"/>
            <a:chExt cx="4288425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8425" cy="2167467"/>
            </a:xfrm>
            <a:custGeom>
              <a:avLst/>
              <a:gdLst/>
              <a:ahLst/>
              <a:cxnLst/>
              <a:rect l="l" t="t" r="r" b="b"/>
              <a:pathLst>
                <a:path w="4288425" h="2167467">
                  <a:moveTo>
                    <a:pt x="7132" y="0"/>
                  </a:moveTo>
                  <a:lnTo>
                    <a:pt x="4281293" y="0"/>
                  </a:lnTo>
                  <a:cubicBezTo>
                    <a:pt x="4283185" y="0"/>
                    <a:pt x="4284999" y="751"/>
                    <a:pt x="4286336" y="2089"/>
                  </a:cubicBezTo>
                  <a:cubicBezTo>
                    <a:pt x="4287674" y="3426"/>
                    <a:pt x="4288425" y="5241"/>
                    <a:pt x="4288425" y="7132"/>
                  </a:cubicBezTo>
                  <a:lnTo>
                    <a:pt x="4288425" y="2160335"/>
                  </a:lnTo>
                  <a:cubicBezTo>
                    <a:pt x="4288425" y="2164274"/>
                    <a:pt x="4285232" y="2167467"/>
                    <a:pt x="4281293" y="2167467"/>
                  </a:cubicBezTo>
                  <a:lnTo>
                    <a:pt x="7132" y="2167467"/>
                  </a:lnTo>
                  <a:cubicBezTo>
                    <a:pt x="5241" y="2167467"/>
                    <a:pt x="3426" y="2166715"/>
                    <a:pt x="2089" y="2165378"/>
                  </a:cubicBezTo>
                  <a:cubicBezTo>
                    <a:pt x="751" y="2164040"/>
                    <a:pt x="0" y="2162226"/>
                    <a:pt x="0" y="2160335"/>
                  </a:cubicBezTo>
                  <a:lnTo>
                    <a:pt x="0" y="7132"/>
                  </a:lnTo>
                  <a:cubicBezTo>
                    <a:pt x="0" y="3193"/>
                    <a:pt x="3193" y="0"/>
                    <a:pt x="713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88425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181780" y="3982189"/>
            <a:ext cx="4362757" cy="3604692"/>
          </a:xfrm>
          <a:custGeom>
            <a:avLst/>
            <a:gdLst/>
            <a:ahLst/>
            <a:cxnLst/>
            <a:rect l="l" t="t" r="r" b="b"/>
            <a:pathLst>
              <a:path w="4362757" h="3604692">
                <a:moveTo>
                  <a:pt x="0" y="0"/>
                </a:moveTo>
                <a:lnTo>
                  <a:pt x="4362757" y="0"/>
                </a:lnTo>
                <a:lnTo>
                  <a:pt x="4362757" y="3604692"/>
                </a:lnTo>
                <a:lnTo>
                  <a:pt x="0" y="36046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102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871245" y="2221057"/>
            <a:ext cx="6337984" cy="176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95"/>
              </a:lnSpc>
            </a:pPr>
            <a:r>
              <a:rPr lang="en-US" sz="13468">
                <a:solidFill>
                  <a:srgbClr val="407EC9"/>
                </a:solidFill>
                <a:latin typeface="Sugo Display"/>
                <a:ea typeface="Sugo Display"/>
                <a:cs typeface="Sugo Display"/>
                <a:sym typeface="Sugo Display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95529" y="7679925"/>
            <a:ext cx="6390120" cy="1136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5"/>
              </a:lnSpc>
            </a:pPr>
            <a:r>
              <a:rPr lang="en-US" sz="3079">
                <a:solidFill>
                  <a:srgbClr val="ED8C00"/>
                </a:solidFill>
                <a:latin typeface="Questrial"/>
                <a:ea typeface="Questrial"/>
                <a:cs typeface="Questrial"/>
                <a:sym typeface="Questrial"/>
              </a:rPr>
              <a:t>To Learn More About </a:t>
            </a:r>
            <a:r>
              <a:rPr lang="en-US" sz="3079">
                <a:solidFill>
                  <a:srgbClr val="407EC9"/>
                </a:solidFill>
                <a:latin typeface="Questrial"/>
                <a:ea typeface="Questrial"/>
                <a:cs typeface="Questrial"/>
                <a:sym typeface="Questrial"/>
              </a:rPr>
              <a:t>Be Well Iredell</a:t>
            </a:r>
          </a:p>
          <a:p>
            <a:pPr algn="l">
              <a:lnSpc>
                <a:spcPts val="2925"/>
              </a:lnSpc>
            </a:pPr>
            <a:r>
              <a:rPr lang="en-US" sz="3079">
                <a:solidFill>
                  <a:srgbClr val="ED8C00"/>
                </a:solidFill>
                <a:latin typeface="Questrial"/>
                <a:ea typeface="Questrial"/>
                <a:cs typeface="Questrial"/>
                <a:sym typeface="Questrial"/>
              </a:rPr>
              <a:t>Contact Genevieve at</a:t>
            </a:r>
          </a:p>
          <a:p>
            <a:pPr algn="l">
              <a:lnSpc>
                <a:spcPts val="2925"/>
              </a:lnSpc>
            </a:pPr>
            <a:r>
              <a:rPr lang="en-US" sz="3079" u="sng">
                <a:solidFill>
                  <a:srgbClr val="ED8C00"/>
                </a:solidFill>
                <a:latin typeface="Questrial"/>
                <a:ea typeface="Questrial"/>
                <a:cs typeface="Questrial"/>
                <a:sym typeface="Questrial"/>
              </a:rPr>
              <a:t>GGLASER@UWIREDELL.ORG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Custom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Sugo Display</vt:lpstr>
      <vt:lpstr>Telegraf Bold</vt:lpstr>
      <vt:lpstr>Aptos</vt:lpstr>
      <vt:lpstr>Questrial</vt:lpstr>
      <vt:lpstr>Telegraf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Resiliency &amp; Increasing Protective Factors</dc:title>
  <dc:creator>Genevieve Glaser</dc:creator>
  <cp:lastModifiedBy>DACI Project Coordinator</cp:lastModifiedBy>
  <cp:revision>2</cp:revision>
  <dcterms:created xsi:type="dcterms:W3CDTF">2006-08-16T00:00:00Z</dcterms:created>
  <dcterms:modified xsi:type="dcterms:W3CDTF">2026-03-05T20:27:05Z</dcterms:modified>
  <dc:identifier>DAHC_mimzA4</dc:identifier>
</cp:coreProperties>
</file>