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5" r:id="rId3"/>
  </p:sldMasterIdLst>
  <p:notesMasterIdLst>
    <p:notesMasterId r:id="rId4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99" r:id="rId20"/>
    <p:sldId id="272" r:id="rId21"/>
    <p:sldId id="274" r:id="rId22"/>
    <p:sldId id="300"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x="9144000" cy="5143500" type="screen16x9"/>
  <p:notesSz cx="6858000" cy="9144000"/>
  <p:embeddedFontLst>
    <p:embeddedFont>
      <p:font typeface="Canva Sans Bold" panose="020B0604020202020204" charset="0"/>
      <p:regular r:id="rId49"/>
    </p:embeddedFont>
    <p:embeddedFont>
      <p:font typeface="Heading Now 71-78" panose="020B0604020202020204" charset="0"/>
      <p:regular r:id="rId50"/>
    </p:embeddedFont>
    <p:embeddedFont>
      <p:font typeface="Poppins" panose="00000500000000000000" pitchFamily="2" charset="0"/>
      <p:regular r:id="rId51"/>
      <p:bold r:id="rId52"/>
      <p:italic r:id="rId53"/>
      <p:boldItalic r:id="rId54"/>
    </p:embeddedFont>
    <p:embeddedFont>
      <p:font typeface="Poppins Light" panose="020B0502040204020203" pitchFamily="2" charset="0"/>
      <p:regular r:id="rId55"/>
      <p:bold r:id="rId56"/>
      <p:italic r:id="rId57"/>
      <p:boldItalic r:id="rId58"/>
    </p:embeddedFont>
    <p:embeddedFont>
      <p:font typeface="Proxima Nova" panose="020B0604020202020204" charset="0"/>
      <p:regular r:id="rId59"/>
      <p:bold r:id="rId60"/>
      <p:italic r:id="rId61"/>
      <p:boldItalic r:id="rId62"/>
    </p:embeddedFont>
    <p:embeddedFont>
      <p:font typeface="TT Firs Neue" panose="020B0604020202020204" charset="0"/>
      <p:regular r:id="rId63"/>
    </p:embeddedFont>
    <p:embeddedFont>
      <p:font typeface="Varela Round" panose="020F0502020204030204" pitchFamily="2" charset="-79"/>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iewbXBlyiM9TSQFsuB8uzkTrwO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275508-9702-4F55-92C5-FEC8D15D07BB}">
  <a:tblStyle styleId="{6B275508-9702-4F55-92C5-FEC8D15D07B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1236" y="29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5.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cd18ceb4a1_0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cd18ceb4a1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7" name="Google Shape;24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cd9b6b537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g3cd9b6b537d_0_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cd9b6b537d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g3cd9b6b537d_0_2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cd9b6b537d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g3cd9b6b537d_0_3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cd9b6b537d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g3cd9b6b537d_0_4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cd9b6b537d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3cd9b6b537d_0_4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cd9b6b537d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g3cd9b6b537d_0_6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cd18ceb4a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chemeClr val="dk1"/>
              </a:buClr>
              <a:buSzPts val="1200"/>
              <a:buChar char="●"/>
            </a:pPr>
            <a:r>
              <a:rPr lang="en-US" sz="1200">
                <a:solidFill>
                  <a:schemeClr val="dk1"/>
                </a:solidFill>
                <a:highlight>
                  <a:srgbClr val="FFFFFF"/>
                </a:highlight>
              </a:rPr>
              <a:t>Various psychoactive products, including multiple THC variants and other substances, are easily available online and can be mailed to consumers, often bypassing legal restrictions.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Retailers exploit legal loopholes, offering products such as synthetic cannabinoids, unregulated mushrooms, and kratom.</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Many vendors embrace a "gas station pharmacology" model, distributing a range of substances, regardless of regulatory status.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There are inconsistencies and risks associated with the content and labeling of these products</a:t>
            </a:r>
            <a:endParaRPr sz="1200">
              <a:solidFill>
                <a:schemeClr val="dk1"/>
              </a:solidFill>
              <a:highlight>
                <a:srgbClr val="FFFFFF"/>
              </a:highlight>
            </a:endParaRPr>
          </a:p>
          <a:p>
            <a:pPr marL="0" lvl="0" indent="0" algn="l" rtl="0">
              <a:spcBef>
                <a:spcPts val="1200"/>
              </a:spcBef>
              <a:spcAft>
                <a:spcPts val="0"/>
              </a:spcAft>
              <a:buNone/>
            </a:pPr>
            <a:endParaRPr/>
          </a:p>
        </p:txBody>
      </p:sp>
      <p:sp>
        <p:nvSpPr>
          <p:cNvPr id="354" name="Google Shape;354;g3cd18ceb4a1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cd18ceb4a1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cd18ceb4a1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d18ceb4a1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Derived from</a:t>
            </a:r>
            <a:endParaRPr/>
          </a:p>
          <a:p>
            <a:pPr marL="0" lvl="0" indent="0" algn="l" rtl="0">
              <a:spcBef>
                <a:spcPts val="0"/>
              </a:spcBef>
              <a:spcAft>
                <a:spcPts val="0"/>
              </a:spcAft>
              <a:buClr>
                <a:schemeClr val="dk1"/>
              </a:buClr>
              <a:buSzPts val="1100"/>
              <a:buFont typeface="Arial"/>
              <a:buNone/>
            </a:pPr>
            <a:r>
              <a:rPr lang="en-US"/>
              <a:t>CBD/Hemp</a:t>
            </a:r>
            <a:endParaRPr/>
          </a:p>
          <a:p>
            <a:pPr marL="0" lvl="0" indent="0" algn="l" rtl="0">
              <a:spcBef>
                <a:spcPts val="0"/>
              </a:spcBef>
              <a:spcAft>
                <a:spcPts val="0"/>
              </a:spcAft>
              <a:buClr>
                <a:schemeClr val="dk1"/>
              </a:buClr>
              <a:buSzPts val="1100"/>
              <a:buFont typeface="Arial"/>
              <a:buNone/>
            </a:pPr>
            <a:r>
              <a:rPr lang="en-US"/>
              <a:t>50-75% as psychoactive as Delta-9 THC</a:t>
            </a:r>
            <a:endParaRPr/>
          </a:p>
          <a:p>
            <a:pPr marL="0" lvl="0" indent="0" algn="l" rtl="0">
              <a:spcBef>
                <a:spcPts val="0"/>
              </a:spcBef>
              <a:spcAft>
                <a:spcPts val="0"/>
              </a:spcAft>
              <a:buClr>
                <a:schemeClr val="dk1"/>
              </a:buClr>
              <a:buSzPts val="1100"/>
              <a:buFont typeface="Arial"/>
              <a:buNone/>
            </a:pPr>
            <a:r>
              <a:rPr lang="en-US"/>
              <a:t>Legal in ~39 states</a:t>
            </a:r>
            <a:endParaRPr/>
          </a:p>
          <a:p>
            <a:pPr marL="0" lvl="0" indent="0" algn="l" rtl="0">
              <a:spcBef>
                <a:spcPts val="0"/>
              </a:spcBef>
              <a:spcAft>
                <a:spcPts val="0"/>
              </a:spcAft>
              <a:buClr>
                <a:schemeClr val="dk1"/>
              </a:buClr>
              <a:buSzPts val="1100"/>
              <a:buFont typeface="Arial"/>
              <a:buNone/>
            </a:pPr>
            <a:r>
              <a:rPr lang="en-US"/>
              <a:t>Completely unregulated</a:t>
            </a:r>
            <a:endParaRPr/>
          </a:p>
          <a:p>
            <a:pPr marL="0" lvl="0" indent="0" algn="l" rtl="0">
              <a:spcBef>
                <a:spcPts val="0"/>
              </a:spcBef>
              <a:spcAft>
                <a:spcPts val="0"/>
              </a:spcAft>
              <a:buClr>
                <a:schemeClr val="dk1"/>
              </a:buClr>
              <a:buSzPts val="1100"/>
              <a:buFont typeface="Arial"/>
              <a:buNone/>
            </a:pPr>
            <a:r>
              <a:rPr lang="en-US"/>
              <a:t>No health and safety standards</a:t>
            </a:r>
            <a:endParaRPr/>
          </a:p>
          <a:p>
            <a:pPr marL="0" lvl="0" indent="0" algn="l" rtl="0">
              <a:spcBef>
                <a:spcPts val="0"/>
              </a:spcBef>
              <a:spcAft>
                <a:spcPts val="0"/>
              </a:spcAft>
              <a:buClr>
                <a:schemeClr val="dk1"/>
              </a:buClr>
              <a:buSzPts val="1100"/>
              <a:buFont typeface="Arial"/>
              <a:buNone/>
            </a:pPr>
            <a:r>
              <a:rPr lang="en-US"/>
              <a:t>Made using toxic chemicals</a:t>
            </a:r>
            <a:endParaRPr/>
          </a:p>
          <a:p>
            <a:pPr marL="0" lvl="0" indent="0" algn="l" rtl="0">
              <a:spcBef>
                <a:spcPts val="0"/>
              </a:spcBef>
              <a:spcAft>
                <a:spcPts val="0"/>
              </a:spcAft>
              <a:buNone/>
            </a:pPr>
            <a:endParaRPr/>
          </a:p>
        </p:txBody>
      </p:sp>
      <p:sp>
        <p:nvSpPr>
          <p:cNvPr id="363" name="Google Shape;363;g3cd18ceb4a1_0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cd18ceb4a1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The Farm Bill had an amendment to ban Delta_8 THC: Proponents for Delta products stated it would crush the industry. </a:t>
            </a:r>
            <a:endParaRPr/>
          </a:p>
          <a:p>
            <a:pPr marL="0" lvl="0" indent="0" algn="l" rtl="0">
              <a:spcBef>
                <a:spcPts val="0"/>
              </a:spcBef>
              <a:spcAft>
                <a:spcPts val="0"/>
              </a:spcAft>
              <a:buNone/>
            </a:pPr>
            <a:r>
              <a:rPr lang="en-US"/>
              <a:t>You may recall that the bill was extended another year after the November shut-down. </a:t>
            </a:r>
            <a:endParaRPr/>
          </a:p>
        </p:txBody>
      </p:sp>
      <p:sp>
        <p:nvSpPr>
          <p:cNvPr id="369" name="Google Shape;369;g3cd18ceb4a1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cd18ceb4a1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Leaf-based drug, grows naturally in Malaysia, Thailand, and Indonesia</a:t>
            </a:r>
            <a:endParaRPr/>
          </a:p>
          <a:p>
            <a:pPr marL="0" lvl="0" indent="0" algn="l" rtl="0">
              <a:spcBef>
                <a:spcPts val="0"/>
              </a:spcBef>
              <a:spcAft>
                <a:spcPts val="0"/>
              </a:spcAft>
              <a:buNone/>
            </a:pPr>
            <a:r>
              <a:rPr lang="en-US"/>
              <a:t>Currently unregulated</a:t>
            </a:r>
            <a:endParaRPr/>
          </a:p>
          <a:p>
            <a:pPr marL="0" lvl="0" indent="0" algn="l" rtl="0">
              <a:spcBef>
                <a:spcPts val="0"/>
              </a:spcBef>
              <a:spcAft>
                <a:spcPts val="0"/>
              </a:spcAft>
              <a:buNone/>
            </a:pPr>
            <a:r>
              <a:rPr lang="en-US"/>
              <a:t>Low doses stimulant effect, high doses opioid effect</a:t>
            </a:r>
            <a:endParaRPr/>
          </a:p>
          <a:p>
            <a:pPr marL="0" lvl="0" indent="0" algn="l" rtl="0">
              <a:spcBef>
                <a:spcPts val="0"/>
              </a:spcBef>
              <a:spcAft>
                <a:spcPts val="0"/>
              </a:spcAft>
              <a:buNone/>
            </a:pPr>
            <a:r>
              <a:rPr lang="en-US"/>
              <a:t>(sedative, analgesic)</a:t>
            </a:r>
            <a:endParaRPr/>
          </a:p>
          <a:p>
            <a:pPr marL="0" lvl="0" indent="0" algn="l" rtl="0">
              <a:spcBef>
                <a:spcPts val="0"/>
              </a:spcBef>
              <a:spcAft>
                <a:spcPts val="0"/>
              </a:spcAft>
              <a:buNone/>
            </a:pPr>
            <a:r>
              <a:rPr lang="en-US"/>
              <a:t>Also active at serotonin receptors</a:t>
            </a:r>
            <a:endParaRPr/>
          </a:p>
          <a:p>
            <a:pPr marL="0" lvl="0" indent="0" algn="l" rtl="0">
              <a:spcBef>
                <a:spcPts val="0"/>
              </a:spcBef>
              <a:spcAft>
                <a:spcPts val="0"/>
              </a:spcAft>
              <a:buNone/>
            </a:pPr>
            <a:r>
              <a:rPr lang="en-US"/>
              <a:t>Brewed in tea</a:t>
            </a:r>
            <a:endParaRPr/>
          </a:p>
          <a:p>
            <a:pPr marL="457200" lvl="0" indent="-304800" algn="l" rtl="0">
              <a:lnSpc>
                <a:spcPct val="115000"/>
              </a:lnSpc>
              <a:spcBef>
                <a:spcPts val="1200"/>
              </a:spcBef>
              <a:spcAft>
                <a:spcPts val="0"/>
              </a:spcAft>
              <a:buClr>
                <a:schemeClr val="dk1"/>
              </a:buClr>
              <a:buSzPts val="1200"/>
              <a:buChar char="●"/>
            </a:pP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Highly concentrated kratom products, especially those containing 7-OH, can be significantly more potent (up to 13x morphine), raising concerns about overdose and addiction.</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Kratom and 7-OH are widely available and aggressively marketed online and in retail outlets, with little regulation or quality control.</a:t>
            </a:r>
            <a:endParaRPr sz="1200">
              <a:solidFill>
                <a:schemeClr val="dk1"/>
              </a:solidFill>
              <a:highlight>
                <a:srgbClr val="FFFFFF"/>
              </a:highlight>
            </a:endParaRPr>
          </a:p>
          <a:p>
            <a:pPr marL="0" lvl="0" indent="0" algn="l" rtl="0">
              <a:spcBef>
                <a:spcPts val="1200"/>
              </a:spcBef>
              <a:spcAft>
                <a:spcPts val="0"/>
              </a:spcAft>
              <a:buNone/>
            </a:pPr>
            <a:endParaRPr/>
          </a:p>
        </p:txBody>
      </p:sp>
      <p:sp>
        <p:nvSpPr>
          <p:cNvPr id="375" name="Google Shape;375;g3cd18ceb4a1_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d18ceb4a1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Capsules</a:t>
            </a:r>
            <a:endParaRPr/>
          </a:p>
          <a:p>
            <a:pPr marL="0" lvl="0" indent="0" algn="l" rtl="0">
              <a:spcBef>
                <a:spcPts val="0"/>
              </a:spcBef>
              <a:spcAft>
                <a:spcPts val="0"/>
              </a:spcAft>
              <a:buNone/>
            </a:pPr>
            <a:r>
              <a:rPr lang="en-US"/>
              <a:t>Sprinkled on foods</a:t>
            </a:r>
            <a:endParaRPr/>
          </a:p>
          <a:p>
            <a:pPr marL="0" lvl="0" indent="0" algn="l" rtl="0">
              <a:spcBef>
                <a:spcPts val="0"/>
              </a:spcBef>
              <a:spcAft>
                <a:spcPts val="0"/>
              </a:spcAft>
              <a:buNone/>
            </a:pPr>
            <a:r>
              <a:rPr lang="en-US"/>
              <a:t>Mixed into beverages</a:t>
            </a:r>
            <a:endParaRPr/>
          </a:p>
          <a:p>
            <a:pPr marL="0" lvl="0" indent="0" algn="l" rtl="0">
              <a:spcBef>
                <a:spcPts val="0"/>
              </a:spcBef>
              <a:spcAft>
                <a:spcPts val="0"/>
              </a:spcAft>
              <a:buNone/>
            </a:pPr>
            <a:r>
              <a:rPr lang="en-US"/>
              <a:t>Not currently regulated</a:t>
            </a:r>
            <a:endParaRPr/>
          </a:p>
          <a:p>
            <a:pPr marL="0" lvl="0" indent="0" algn="l" rtl="0">
              <a:spcBef>
                <a:spcPts val="0"/>
              </a:spcBef>
              <a:spcAft>
                <a:spcPts val="0"/>
              </a:spcAft>
              <a:buNone/>
            </a:pPr>
            <a:r>
              <a:rPr lang="en-US"/>
              <a:t>Can be concentrated into a syrup</a:t>
            </a:r>
            <a:endParaRPr/>
          </a:p>
          <a:p>
            <a:pPr marL="0" lvl="0" indent="0" algn="l" rtl="0">
              <a:spcBef>
                <a:spcPts val="0"/>
              </a:spcBef>
              <a:spcAft>
                <a:spcPts val="0"/>
              </a:spcAft>
              <a:buNone/>
            </a:pPr>
            <a:r>
              <a:rPr lang="en-US"/>
              <a:t>10x as strong</a:t>
            </a:r>
            <a:endParaRPr/>
          </a:p>
          <a:p>
            <a:pPr marL="0" lvl="0" indent="0" algn="l" rtl="0">
              <a:spcBef>
                <a:spcPts val="0"/>
              </a:spcBef>
              <a:spcAft>
                <a:spcPts val="0"/>
              </a:spcAft>
              <a:buNone/>
            </a:pPr>
            <a:endParaRPr/>
          </a:p>
        </p:txBody>
      </p:sp>
      <p:sp>
        <p:nvSpPr>
          <p:cNvPr id="383" name="Google Shape;383;g3cd18ceb4a1_0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cd18ceb4a1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chemeClr val="dk1"/>
              </a:buClr>
              <a:buSzPts val="1200"/>
              <a:buChar char="●"/>
            </a:pPr>
            <a:r>
              <a:rPr lang="en-US" sz="1200">
                <a:solidFill>
                  <a:schemeClr val="dk1"/>
                </a:solidFill>
                <a:highlight>
                  <a:srgbClr val="FFFFFF"/>
                </a:highlight>
              </a:rPr>
              <a:t>There has been a rise in poison control calls and overdose deaths associated with kratom and its derivatives; mixing with other substances increases risk.</a:t>
            </a:r>
            <a:endParaRPr/>
          </a:p>
          <a:p>
            <a:pPr marL="457200" lvl="0" indent="-304800" algn="l" rtl="0">
              <a:spcBef>
                <a:spcPts val="0"/>
              </a:spcBef>
              <a:spcAft>
                <a:spcPts val="0"/>
              </a:spcAft>
              <a:buClr>
                <a:schemeClr val="dk1"/>
              </a:buClr>
              <a:buSzPts val="1200"/>
              <a:buChar char="●"/>
            </a:pPr>
            <a:r>
              <a:rPr lang="en-US"/>
              <a:t>*52.5x increase 2011-2017</a:t>
            </a:r>
            <a:endParaRPr/>
          </a:p>
          <a:p>
            <a:pPr marL="457200" lvl="0" indent="-304800" algn="l" rtl="0">
              <a:spcBef>
                <a:spcPts val="0"/>
              </a:spcBef>
              <a:spcAft>
                <a:spcPts val="0"/>
              </a:spcAft>
              <a:buClr>
                <a:schemeClr val="dk1"/>
              </a:buClr>
              <a:buSzPts val="1200"/>
              <a:buChar char="●"/>
            </a:pPr>
            <a:r>
              <a:rPr lang="en-US"/>
              <a:t>            13 to 682</a:t>
            </a:r>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Products often contain contaminants like heavy metals (nickel, lead) due to lack of regulation.</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Kratom withdrawal is similar to opioids, and its unregulated status raises further health concerns.</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*Common complaints</a:t>
            </a:r>
            <a:endParaRPr/>
          </a:p>
          <a:p>
            <a:pPr marL="0" lvl="0" indent="0" algn="l" rtl="0">
              <a:spcBef>
                <a:spcPts val="0"/>
              </a:spcBef>
              <a:spcAft>
                <a:spcPts val="0"/>
              </a:spcAft>
              <a:buClr>
                <a:schemeClr val="dk1"/>
              </a:buClr>
              <a:buSzPts val="1100"/>
              <a:buFont typeface="Arial"/>
              <a:buNone/>
            </a:pPr>
            <a:r>
              <a:rPr lang="en-US"/>
              <a:t>Agitation</a:t>
            </a:r>
            <a:endParaRPr/>
          </a:p>
          <a:p>
            <a:pPr marL="0" lvl="0" indent="0" algn="l" rtl="0">
              <a:spcBef>
                <a:spcPts val="0"/>
              </a:spcBef>
              <a:spcAft>
                <a:spcPts val="0"/>
              </a:spcAft>
              <a:buClr>
                <a:schemeClr val="dk1"/>
              </a:buClr>
              <a:buSzPts val="1100"/>
              <a:buFont typeface="Arial"/>
              <a:buNone/>
            </a:pPr>
            <a:r>
              <a:rPr lang="en-US"/>
              <a:t>Tachycardia</a:t>
            </a:r>
            <a:endParaRPr/>
          </a:p>
          <a:p>
            <a:pPr marL="0" lvl="0" indent="0" algn="l" rtl="0">
              <a:spcBef>
                <a:spcPts val="0"/>
              </a:spcBef>
              <a:spcAft>
                <a:spcPts val="0"/>
              </a:spcAft>
              <a:buClr>
                <a:schemeClr val="dk1"/>
              </a:buClr>
              <a:buSzPts val="1100"/>
              <a:buFont typeface="Arial"/>
              <a:buNone/>
            </a:pPr>
            <a:r>
              <a:rPr lang="en-US"/>
              <a:t>Drowsiness</a:t>
            </a:r>
            <a:endParaRPr/>
          </a:p>
          <a:p>
            <a:pPr marL="0" lvl="0" indent="0" algn="l" rtl="0">
              <a:spcBef>
                <a:spcPts val="0"/>
              </a:spcBef>
              <a:spcAft>
                <a:spcPts val="0"/>
              </a:spcAft>
              <a:buClr>
                <a:schemeClr val="dk1"/>
              </a:buClr>
              <a:buSzPts val="1100"/>
              <a:buFont typeface="Arial"/>
              <a:buNone/>
            </a:pPr>
            <a:r>
              <a:rPr lang="en-US"/>
              <a:t>Vomiting</a:t>
            </a:r>
            <a:endParaRPr/>
          </a:p>
          <a:p>
            <a:pPr marL="0" lvl="0" indent="0" algn="l" rtl="0">
              <a:spcBef>
                <a:spcPts val="0"/>
              </a:spcBef>
              <a:spcAft>
                <a:spcPts val="0"/>
              </a:spcAft>
              <a:buNone/>
            </a:pPr>
            <a:r>
              <a:rPr lang="en-US"/>
              <a:t>Confusion</a:t>
            </a:r>
            <a:endParaRPr/>
          </a:p>
          <a:p>
            <a:pPr marL="0" lvl="0" indent="0" algn="l" rtl="0">
              <a:spcBef>
                <a:spcPts val="0"/>
              </a:spcBef>
              <a:spcAft>
                <a:spcPts val="0"/>
              </a:spcAft>
              <a:buNone/>
            </a:pPr>
            <a:r>
              <a:rPr lang="en-US"/>
              <a:t>*Severe complaints</a:t>
            </a:r>
            <a:endParaRPr/>
          </a:p>
          <a:p>
            <a:pPr marL="0" lvl="0" indent="0" algn="l" rtl="0">
              <a:spcBef>
                <a:spcPts val="0"/>
              </a:spcBef>
              <a:spcAft>
                <a:spcPts val="0"/>
              </a:spcAft>
              <a:buNone/>
            </a:pPr>
            <a:r>
              <a:rPr lang="en-US"/>
              <a:t>Seizure</a:t>
            </a:r>
            <a:endParaRPr/>
          </a:p>
          <a:p>
            <a:pPr marL="0" lvl="0" indent="0" algn="l" rtl="0">
              <a:spcBef>
                <a:spcPts val="0"/>
              </a:spcBef>
              <a:spcAft>
                <a:spcPts val="0"/>
              </a:spcAft>
              <a:buNone/>
            </a:pPr>
            <a:r>
              <a:rPr lang="en-US"/>
              <a:t>Withdrawal</a:t>
            </a:r>
            <a:endParaRPr/>
          </a:p>
          <a:p>
            <a:pPr marL="0" lvl="0" indent="0" algn="l" rtl="0">
              <a:spcBef>
                <a:spcPts val="0"/>
              </a:spcBef>
              <a:spcAft>
                <a:spcPts val="0"/>
              </a:spcAft>
              <a:buNone/>
            </a:pPr>
            <a:r>
              <a:rPr lang="en-US"/>
              <a:t>Hallucinations</a:t>
            </a:r>
            <a:endParaRPr/>
          </a:p>
          <a:p>
            <a:pPr marL="0" lvl="0" indent="0" algn="l" rtl="0">
              <a:spcBef>
                <a:spcPts val="0"/>
              </a:spcBef>
              <a:spcAft>
                <a:spcPts val="0"/>
              </a:spcAft>
              <a:buNone/>
            </a:pPr>
            <a:r>
              <a:rPr lang="en-US"/>
              <a:t>Respiratory depression</a:t>
            </a:r>
            <a:endParaRPr/>
          </a:p>
          <a:p>
            <a:pPr marL="0" lvl="0" indent="0" algn="l" rtl="0">
              <a:spcBef>
                <a:spcPts val="0"/>
              </a:spcBef>
              <a:spcAft>
                <a:spcPts val="0"/>
              </a:spcAft>
              <a:buNone/>
            </a:pPr>
            <a:r>
              <a:rPr lang="en-US"/>
              <a:t>Coma</a:t>
            </a:r>
            <a:endParaRPr/>
          </a:p>
          <a:p>
            <a:pPr marL="0" lvl="0" indent="0" algn="l" rtl="0">
              <a:spcBef>
                <a:spcPts val="0"/>
              </a:spcBef>
              <a:spcAft>
                <a:spcPts val="0"/>
              </a:spcAft>
              <a:buNone/>
            </a:pPr>
            <a:r>
              <a:rPr lang="en-US"/>
              <a:t>Cardiac or respiratory arrest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92" name="Google Shape;392;g3cd18ceb4a1_0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cd18ceb4a1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*Common complaints</a:t>
            </a:r>
            <a:endParaRPr/>
          </a:p>
          <a:p>
            <a:pPr marL="0" lvl="0" indent="0" algn="l" rtl="0">
              <a:spcBef>
                <a:spcPts val="0"/>
              </a:spcBef>
              <a:spcAft>
                <a:spcPts val="0"/>
              </a:spcAft>
              <a:buNone/>
            </a:pPr>
            <a:r>
              <a:rPr lang="en-US"/>
              <a:t>Agitation</a:t>
            </a:r>
            <a:endParaRPr/>
          </a:p>
          <a:p>
            <a:pPr marL="0" lvl="0" indent="0" algn="l" rtl="0">
              <a:spcBef>
                <a:spcPts val="0"/>
              </a:spcBef>
              <a:spcAft>
                <a:spcPts val="0"/>
              </a:spcAft>
              <a:buNone/>
            </a:pPr>
            <a:r>
              <a:rPr lang="en-US"/>
              <a:t>Tachycardia</a:t>
            </a:r>
            <a:endParaRPr/>
          </a:p>
          <a:p>
            <a:pPr marL="0" lvl="0" indent="0" algn="l" rtl="0">
              <a:spcBef>
                <a:spcPts val="0"/>
              </a:spcBef>
              <a:spcAft>
                <a:spcPts val="0"/>
              </a:spcAft>
              <a:buNone/>
            </a:pPr>
            <a:r>
              <a:rPr lang="en-US"/>
              <a:t>Drowsiness</a:t>
            </a:r>
            <a:endParaRPr/>
          </a:p>
          <a:p>
            <a:pPr marL="0" lvl="0" indent="0" algn="l" rtl="0">
              <a:spcBef>
                <a:spcPts val="0"/>
              </a:spcBef>
              <a:spcAft>
                <a:spcPts val="0"/>
              </a:spcAft>
              <a:buNone/>
            </a:pPr>
            <a:r>
              <a:rPr lang="en-US"/>
              <a:t>Vomiting</a:t>
            </a:r>
            <a:endParaRPr/>
          </a:p>
          <a:p>
            <a:pPr marL="0" lvl="0" indent="0" algn="l" rtl="0">
              <a:spcBef>
                <a:spcPts val="0"/>
              </a:spcBef>
              <a:spcAft>
                <a:spcPts val="0"/>
              </a:spcAft>
              <a:buNone/>
            </a:pPr>
            <a:r>
              <a:rPr lang="en-US"/>
              <a:t>Confusion</a:t>
            </a:r>
            <a:endParaRPr/>
          </a:p>
          <a:p>
            <a:pPr marL="0" lvl="0" indent="0" algn="l" rtl="0">
              <a:spcBef>
                <a:spcPts val="0"/>
              </a:spcBef>
              <a:spcAft>
                <a:spcPts val="0"/>
              </a:spcAft>
              <a:buNone/>
            </a:pPr>
            <a:r>
              <a:rPr lang="en-US"/>
              <a:t>*Severe complaints</a:t>
            </a:r>
            <a:endParaRPr/>
          </a:p>
          <a:p>
            <a:pPr marL="0" lvl="0" indent="0" algn="l" rtl="0">
              <a:spcBef>
                <a:spcPts val="0"/>
              </a:spcBef>
              <a:spcAft>
                <a:spcPts val="0"/>
              </a:spcAft>
              <a:buNone/>
            </a:pPr>
            <a:r>
              <a:rPr lang="en-US"/>
              <a:t>Seizure</a:t>
            </a:r>
            <a:endParaRPr/>
          </a:p>
          <a:p>
            <a:pPr marL="0" lvl="0" indent="0" algn="l" rtl="0">
              <a:spcBef>
                <a:spcPts val="0"/>
              </a:spcBef>
              <a:spcAft>
                <a:spcPts val="0"/>
              </a:spcAft>
              <a:buNone/>
            </a:pPr>
            <a:r>
              <a:rPr lang="en-US"/>
              <a:t>Withdrawal</a:t>
            </a:r>
            <a:endParaRPr/>
          </a:p>
          <a:p>
            <a:pPr marL="0" lvl="0" indent="0" algn="l" rtl="0">
              <a:spcBef>
                <a:spcPts val="0"/>
              </a:spcBef>
              <a:spcAft>
                <a:spcPts val="0"/>
              </a:spcAft>
              <a:buNone/>
            </a:pPr>
            <a:r>
              <a:rPr lang="en-US"/>
              <a:t>Hallucinations</a:t>
            </a:r>
            <a:endParaRPr/>
          </a:p>
          <a:p>
            <a:pPr marL="0" lvl="0" indent="0" algn="l" rtl="0">
              <a:spcBef>
                <a:spcPts val="0"/>
              </a:spcBef>
              <a:spcAft>
                <a:spcPts val="0"/>
              </a:spcAft>
              <a:buNone/>
            </a:pPr>
            <a:r>
              <a:rPr lang="en-US"/>
              <a:t>Respiratory depression</a:t>
            </a:r>
            <a:endParaRPr/>
          </a:p>
          <a:p>
            <a:pPr marL="0" lvl="0" indent="0" algn="l" rtl="0">
              <a:spcBef>
                <a:spcPts val="0"/>
              </a:spcBef>
              <a:spcAft>
                <a:spcPts val="0"/>
              </a:spcAft>
              <a:buNone/>
            </a:pPr>
            <a:r>
              <a:rPr lang="en-US"/>
              <a:t>Coma</a:t>
            </a:r>
            <a:endParaRPr/>
          </a:p>
          <a:p>
            <a:pPr marL="0" lvl="0" indent="0" algn="l" rtl="0">
              <a:spcBef>
                <a:spcPts val="0"/>
              </a:spcBef>
              <a:spcAft>
                <a:spcPts val="0"/>
              </a:spcAft>
              <a:buNone/>
            </a:pPr>
            <a:r>
              <a:rPr lang="en-US"/>
              <a:t>Cardiac or respiratory arrest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9" name="Google Shape;399;g3cd18ceb4a1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cd18ceb4a1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We are in the process of seeing an new wave of an epidemic. </a:t>
            </a:r>
            <a:endParaRPr/>
          </a:p>
          <a:p>
            <a:pPr marL="0" lvl="0" indent="0" algn="l" rtl="0">
              <a:spcBef>
                <a:spcPts val="0"/>
              </a:spcBef>
              <a:spcAft>
                <a:spcPts val="0"/>
              </a:spcAft>
              <a:buNone/>
            </a:pPr>
            <a:r>
              <a:rPr lang="en-US"/>
              <a:t>Alaska</a:t>
            </a:r>
            <a:endParaRPr/>
          </a:p>
          <a:p>
            <a:pPr marL="0" lvl="0" indent="0" algn="l" rtl="0">
              <a:spcBef>
                <a:spcPts val="0"/>
              </a:spcBef>
              <a:spcAft>
                <a:spcPts val="0"/>
              </a:spcAft>
              <a:buNone/>
            </a:pPr>
            <a:r>
              <a:rPr lang="en-US"/>
              <a:t>Additionally, because of the lack of regulations, there are significant levels of lead and nickel in the kratom according to the FDA. The typical long term user of Kratom will likely develop heavy metal poisoning. They will likely experience nervous system and kidney damage, anemia, high blood pressure, adn increased risk of cancers.</a:t>
            </a:r>
            <a:endParaRPr/>
          </a:p>
          <a:p>
            <a:pPr marL="0" lvl="0" indent="0" algn="l" rtl="0">
              <a:spcBef>
                <a:spcPts val="0"/>
              </a:spcBef>
              <a:spcAft>
                <a:spcPts val="0"/>
              </a:spcAft>
              <a:buNone/>
            </a:pPr>
            <a:endParaRPr/>
          </a:p>
        </p:txBody>
      </p:sp>
      <p:sp>
        <p:nvSpPr>
          <p:cNvPr id="406" name="Google Shape;406;g3cd18ceb4a1_0_3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cd18ceb4a1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Good news/Bad news</a:t>
            </a:r>
            <a:endParaRPr/>
          </a:p>
          <a:p>
            <a:pPr marL="0" lvl="0" indent="0" algn="l" rtl="0">
              <a:spcBef>
                <a:spcPts val="0"/>
              </a:spcBef>
              <a:spcAft>
                <a:spcPts val="0"/>
              </a:spcAft>
              <a:buNone/>
            </a:pPr>
            <a:r>
              <a:rPr lang="en-US"/>
              <a:t>legal but with age and location restrictions</a:t>
            </a:r>
            <a:endParaRPr/>
          </a:p>
          <a:p>
            <a:pPr marL="0" lvl="0" indent="0" algn="l" rtl="0">
              <a:spcBef>
                <a:spcPts val="0"/>
              </a:spcBef>
              <a:spcAft>
                <a:spcPts val="0"/>
              </a:spcAft>
              <a:buClr>
                <a:schemeClr val="dk1"/>
              </a:buClr>
              <a:buSzPts val="1100"/>
              <a:buFont typeface="Arial"/>
              <a:buNone/>
            </a:pPr>
            <a:r>
              <a:rPr lang="en-US"/>
              <a:t>DEA attempted to schedule in 2016, but received pushback from certain lawmakers and an online petition with 100k signatures.</a:t>
            </a:r>
            <a:endParaRPr/>
          </a:p>
          <a:p>
            <a:pPr marL="0" lvl="0" indent="0" algn="l" rtl="0">
              <a:spcBef>
                <a:spcPts val="0"/>
              </a:spcBef>
              <a:spcAft>
                <a:spcPts val="0"/>
              </a:spcAft>
              <a:buClr>
                <a:schemeClr val="dk1"/>
              </a:buClr>
              <a:buSzPts val="1100"/>
              <a:buFont typeface="Arial"/>
              <a:buNone/>
            </a:pPr>
            <a:r>
              <a:rPr lang="en-US"/>
              <a:t>Attempted to continue, but public comment period received 23,000 pro-kratom comments</a:t>
            </a:r>
            <a:endParaRPr/>
          </a:p>
          <a:p>
            <a:pPr marL="0" lvl="0" indent="0" algn="l" rtl="0">
              <a:spcBef>
                <a:spcPts val="0"/>
              </a:spcBef>
              <a:spcAft>
                <a:spcPts val="0"/>
              </a:spcAft>
              <a:buClr>
                <a:schemeClr val="dk1"/>
              </a:buClr>
              <a:buSzPts val="1100"/>
              <a:buFont typeface="Arial"/>
              <a:buNone/>
            </a:pPr>
            <a:r>
              <a:rPr lang="en-US"/>
              <a:t>American Kratom Association (AKA) is very active</a:t>
            </a:r>
            <a:endParaRPr/>
          </a:p>
          <a:p>
            <a:pPr marL="0" lvl="0" indent="0" algn="l" rtl="0">
              <a:spcBef>
                <a:spcPts val="0"/>
              </a:spcBef>
              <a:spcAft>
                <a:spcPts val="0"/>
              </a:spcAft>
              <a:buNone/>
            </a:pPr>
            <a:endParaRPr/>
          </a:p>
        </p:txBody>
      </p:sp>
      <p:sp>
        <p:nvSpPr>
          <p:cNvPr id="412" name="Google Shape;412;g3cd18ceb4a1_0_4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cd18ceb4a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chemeClr val="dk1"/>
              </a:buClr>
              <a:buSzPts val="1200"/>
              <a:buChar char="●"/>
            </a:pPr>
            <a:r>
              <a:rPr lang="en-US" sz="1200">
                <a:solidFill>
                  <a:schemeClr val="dk1"/>
                </a:solidFill>
                <a:highlight>
                  <a:srgbClr val="FFFFFF"/>
                </a:highlight>
              </a:rPr>
              <a:t>Standard on-the-spot urine drug tests (enzyme immunoassays) often fail to detect newer or synthetic substances like kratom and tianeptine because they target specific metabolites.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More advanced techniques, such as liquid chromatography mass spectrometry, are required for comprehensive detection but are not routinely used.</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The ability to evade detection through standard drug tests contributes to the appeal of these substances for some users.</a:t>
            </a:r>
            <a:endParaRPr sz="1200">
              <a:solidFill>
                <a:schemeClr val="dk1"/>
              </a:solidFill>
              <a:highlight>
                <a:srgbClr val="FFFFFF"/>
              </a:highlight>
            </a:endParaRPr>
          </a:p>
          <a:p>
            <a:pPr marL="457200" lvl="0" indent="0" algn="l" rtl="0">
              <a:lnSpc>
                <a:spcPct val="115000"/>
              </a:lnSpc>
              <a:spcBef>
                <a:spcPts val="1200"/>
              </a:spcBef>
              <a:spcAft>
                <a:spcPts val="0"/>
              </a:spcAft>
              <a:buNone/>
            </a:pPr>
            <a:endParaRPr sz="1200">
              <a:solidFill>
                <a:schemeClr val="dk1"/>
              </a:solidFill>
              <a:highlight>
                <a:srgbClr val="FFFFFF"/>
              </a:highlight>
            </a:endParaRPr>
          </a:p>
          <a:p>
            <a:pPr marL="0" lvl="0" indent="0" algn="l" rtl="0">
              <a:spcBef>
                <a:spcPts val="1200"/>
              </a:spcBef>
              <a:spcAft>
                <a:spcPts val="0"/>
              </a:spcAft>
              <a:buNone/>
            </a:pPr>
            <a:endParaRPr/>
          </a:p>
        </p:txBody>
      </p:sp>
      <p:sp>
        <p:nvSpPr>
          <p:cNvPr id="419" name="Google Shape;419;g3cd18ceb4a1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cd18ceb4a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chemeClr val="dk1"/>
              </a:buClr>
              <a:buSzPts val="1200"/>
              <a:buChar char="●"/>
            </a:pPr>
            <a:r>
              <a:rPr lang="en-US" sz="1200">
                <a:solidFill>
                  <a:schemeClr val="dk1"/>
                </a:solidFill>
                <a:highlight>
                  <a:srgbClr val="FFFFFF"/>
                </a:highlight>
              </a:rPr>
              <a:t>Easily available, application for whipped cream</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Broad mechanism of action</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Blocks NMDA receptors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Painkiller</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Activates GABA system</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Anti-anxiety</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Stimulates CNS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Raises energy, supports cardiac function, increases blood flow to the brain</a:t>
            </a:r>
            <a:endParaRPr sz="1200">
              <a:solidFill>
                <a:schemeClr val="dk1"/>
              </a:solidFill>
              <a:highlight>
                <a:srgbClr val="FFFFFF"/>
              </a:highlight>
            </a:endParaRPr>
          </a:p>
          <a:p>
            <a:pPr marL="0" lvl="0" indent="0" algn="l" rtl="0">
              <a:lnSpc>
                <a:spcPct val="115000"/>
              </a:lnSpc>
              <a:spcBef>
                <a:spcPts val="1200"/>
              </a:spcBef>
              <a:spcAft>
                <a:spcPts val="0"/>
              </a:spcAft>
              <a:buNone/>
            </a:pPr>
            <a:endParaRPr sz="1200">
              <a:solidFill>
                <a:schemeClr val="dk1"/>
              </a:solidFill>
              <a:highlight>
                <a:srgbClr val="FFFFFF"/>
              </a:highlight>
            </a:endParaRPr>
          </a:p>
          <a:p>
            <a:pPr marL="0" lvl="0" indent="0" algn="l" rtl="0">
              <a:lnSpc>
                <a:spcPct val="115000"/>
              </a:lnSpc>
              <a:spcBef>
                <a:spcPts val="1200"/>
              </a:spcBef>
              <a:spcAft>
                <a:spcPts val="0"/>
              </a:spcAft>
              <a:buNone/>
            </a:pPr>
            <a:endParaRPr sz="1200">
              <a:solidFill>
                <a:schemeClr val="dk1"/>
              </a:solidFill>
              <a:highlight>
                <a:srgbClr val="FFFFFF"/>
              </a:highlight>
            </a:endParaRPr>
          </a:p>
          <a:p>
            <a:pPr marL="457200" lvl="0" indent="0" algn="l" rtl="0">
              <a:lnSpc>
                <a:spcPct val="115000"/>
              </a:lnSpc>
              <a:spcBef>
                <a:spcPts val="1200"/>
              </a:spcBef>
              <a:spcAft>
                <a:spcPts val="0"/>
              </a:spcAft>
              <a:buNone/>
            </a:pPr>
            <a:endParaRPr sz="1200">
              <a:solidFill>
                <a:schemeClr val="dk1"/>
              </a:solidFill>
              <a:highlight>
                <a:srgbClr val="FFFFFF"/>
              </a:highlight>
            </a:endParaRPr>
          </a:p>
          <a:p>
            <a:pPr marL="0" lvl="0" indent="0" algn="l" rtl="0">
              <a:spcBef>
                <a:spcPts val="1200"/>
              </a:spcBef>
              <a:spcAft>
                <a:spcPts val="0"/>
              </a:spcAft>
              <a:buNone/>
            </a:pPr>
            <a:endParaRPr/>
          </a:p>
        </p:txBody>
      </p:sp>
      <p:sp>
        <p:nvSpPr>
          <p:cNvPr id="425" name="Google Shape;425;g3cd18ceb4a1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cd18ceb4a1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200"/>
              </a:spcBef>
              <a:spcAft>
                <a:spcPts val="0"/>
              </a:spcAft>
              <a:buNone/>
            </a:pPr>
            <a:endParaRPr sz="1200">
              <a:solidFill>
                <a:schemeClr val="dk1"/>
              </a:solidFill>
              <a:highlight>
                <a:srgbClr val="FFFFFF"/>
              </a:highlight>
            </a:endParaRPr>
          </a:p>
          <a:p>
            <a:pPr marL="457200" lvl="0" indent="-304800" algn="l" rtl="0">
              <a:lnSpc>
                <a:spcPct val="115000"/>
              </a:lnSpc>
              <a:spcBef>
                <a:spcPts val="1200"/>
              </a:spcBef>
              <a:spcAft>
                <a:spcPts val="0"/>
              </a:spcAft>
              <a:buClr>
                <a:schemeClr val="dk1"/>
              </a:buClr>
              <a:buSzPts val="1200"/>
              <a:buChar char="●"/>
            </a:pPr>
            <a:r>
              <a:rPr lang="en-US" sz="1200">
                <a:solidFill>
                  <a:schemeClr val="dk1"/>
                </a:solidFill>
                <a:highlight>
                  <a:srgbClr val="FFFFFF"/>
                </a:highlight>
              </a:rPr>
              <a:t>Adverse health effects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Risk of brain damage and death</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Heart attack, nerve damage</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Memory loss, depression, muscle spasms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If used directly from containers can cause frostbite or rupture lung tissue</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Adverse health effects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Risk of brain damage and death</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Heart attack, nerve damage</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Memory loss, depression, muscle spasms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If used directly from containers can cause frostbite or rupture lung tissue</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endParaRPr sz="1200">
              <a:solidFill>
                <a:schemeClr val="dk1"/>
              </a:solidFill>
              <a:highlight>
                <a:srgbClr val="FFFFFF"/>
              </a:highlight>
            </a:endParaRPr>
          </a:p>
          <a:p>
            <a:pPr marL="0" lvl="0" indent="0" algn="l" rtl="0">
              <a:lnSpc>
                <a:spcPct val="115000"/>
              </a:lnSpc>
              <a:spcBef>
                <a:spcPts val="1200"/>
              </a:spcBef>
              <a:spcAft>
                <a:spcPts val="0"/>
              </a:spcAft>
              <a:buNone/>
            </a:pPr>
            <a:endParaRPr sz="1200">
              <a:solidFill>
                <a:schemeClr val="dk1"/>
              </a:solidFill>
              <a:highlight>
                <a:srgbClr val="FFFFFF"/>
              </a:highlight>
            </a:endParaRPr>
          </a:p>
          <a:p>
            <a:pPr marL="0" lvl="0" indent="0" algn="l" rtl="0">
              <a:lnSpc>
                <a:spcPct val="115000"/>
              </a:lnSpc>
              <a:spcBef>
                <a:spcPts val="1200"/>
              </a:spcBef>
              <a:spcAft>
                <a:spcPts val="0"/>
              </a:spcAft>
              <a:buNone/>
            </a:pPr>
            <a:endParaRPr sz="1200">
              <a:solidFill>
                <a:schemeClr val="dk1"/>
              </a:solidFill>
              <a:highlight>
                <a:srgbClr val="FFFFFF"/>
              </a:highlight>
            </a:endParaRPr>
          </a:p>
          <a:p>
            <a:pPr marL="457200" lvl="0" indent="0" algn="l" rtl="0">
              <a:lnSpc>
                <a:spcPct val="115000"/>
              </a:lnSpc>
              <a:spcBef>
                <a:spcPts val="1200"/>
              </a:spcBef>
              <a:spcAft>
                <a:spcPts val="0"/>
              </a:spcAft>
              <a:buNone/>
            </a:pPr>
            <a:endParaRPr sz="1200">
              <a:solidFill>
                <a:schemeClr val="dk1"/>
              </a:solidFill>
              <a:highlight>
                <a:srgbClr val="FFFFFF"/>
              </a:highlight>
            </a:endParaRPr>
          </a:p>
          <a:p>
            <a:pPr marL="0" lvl="0" indent="0" algn="l" rtl="0">
              <a:spcBef>
                <a:spcPts val="1200"/>
              </a:spcBef>
              <a:spcAft>
                <a:spcPts val="0"/>
              </a:spcAft>
              <a:buNone/>
            </a:pPr>
            <a:endParaRPr/>
          </a:p>
        </p:txBody>
      </p:sp>
      <p:sp>
        <p:nvSpPr>
          <p:cNvPr id="433" name="Google Shape;433;g3cd18ceb4a1_0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cd18ceb4a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chemeClr val="dk1"/>
              </a:buClr>
              <a:buSzPts val="1200"/>
              <a:buChar char="●"/>
            </a:pP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House Bill 250, 2024, added Tianeptine to Schedule II of Controlled Substances Act allowing for criminal penalties for unlawful manufacturing, sale, distribution or possession of it. </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tianeptine ("gas station heroin"), mad honey, kava, and Robitussin are also discussed as accessible but largely unregulated intoxicants, each with unique risks and minimal detection on drug tests.</a:t>
            </a:r>
            <a:endParaRPr sz="1200">
              <a:solidFill>
                <a:schemeClr val="dk1"/>
              </a:solidFill>
              <a:highlight>
                <a:srgbClr val="FFFFFF"/>
              </a:highlight>
            </a:endParaRPr>
          </a:p>
          <a:p>
            <a:pPr marL="0" lvl="0" indent="0" algn="l" rtl="0">
              <a:spcBef>
                <a:spcPts val="1200"/>
              </a:spcBef>
              <a:spcAft>
                <a:spcPts val="0"/>
              </a:spcAft>
              <a:buNone/>
            </a:pPr>
            <a:endParaRPr sz="1200">
              <a:solidFill>
                <a:schemeClr val="dk1"/>
              </a:solidFill>
              <a:highlight>
                <a:srgbClr val="FFFFFF"/>
              </a:highlight>
            </a:endParaRPr>
          </a:p>
        </p:txBody>
      </p:sp>
      <p:sp>
        <p:nvSpPr>
          <p:cNvPr id="440" name="Google Shape;440;g3cd18ceb4a1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cd18ceb4a1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rPr>
              <a:t>Grayanotoxin-infused honey</a:t>
            </a:r>
            <a:endParaRPr sz="12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rPr>
              <a:t>Turkey and Nepal</a:t>
            </a:r>
            <a:endParaRPr sz="12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rPr>
              <a:t>Holds open sodium channels in nerve, skeletal, and cardiac muscle cells causing electrical disfunction and “mad honey poisoning”</a:t>
            </a:r>
            <a:endParaRPr sz="12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rPr>
              <a:t>Hallucinations, euphoria</a:t>
            </a:r>
            <a:endParaRPr sz="12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rPr>
              <a:t>Adverse Effects</a:t>
            </a:r>
            <a:endParaRPr sz="12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rPr>
              <a:t>Slow heart rate, lower blood pressure, heart rhythm disorders</a:t>
            </a:r>
            <a:endParaRPr sz="12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rPr>
              <a:t>Dizziness, agitation, weakness, fainting</a:t>
            </a:r>
            <a:endParaRPr sz="1200">
              <a:solidFill>
                <a:schemeClr val="dk1"/>
              </a:solidFill>
              <a:highlight>
                <a:srgbClr val="FFFFFF"/>
              </a:highlight>
            </a:endParaRPr>
          </a:p>
          <a:p>
            <a:pPr marL="0" lvl="0" indent="0" algn="l" rtl="0">
              <a:spcBef>
                <a:spcPts val="0"/>
              </a:spcBef>
              <a:spcAft>
                <a:spcPts val="0"/>
              </a:spcAft>
              <a:buNone/>
            </a:pPr>
            <a:endParaRPr sz="1200">
              <a:solidFill>
                <a:schemeClr val="dk1"/>
              </a:solidFill>
              <a:highlight>
                <a:srgbClr val="FFFFFF"/>
              </a:highlight>
            </a:endParaRPr>
          </a:p>
        </p:txBody>
      </p:sp>
      <p:sp>
        <p:nvSpPr>
          <p:cNvPr id="446" name="Google Shape;446;g3cd18ceb4a1_0_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cd18ceb4a1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highlight>
                  <a:srgbClr val="FFFFFF"/>
                </a:highlight>
              </a:rPr>
              <a:t>Grayanotoxin-infused honey</a:t>
            </a:r>
            <a:endParaRPr sz="1200">
              <a:solidFill>
                <a:schemeClr val="dk1"/>
              </a:solidFill>
              <a:highlight>
                <a:srgbClr val="FFFFFF"/>
              </a:highlight>
            </a:endParaRPr>
          </a:p>
          <a:p>
            <a:pPr marL="0" lvl="0" indent="0" algn="l" rtl="0">
              <a:spcBef>
                <a:spcPts val="0"/>
              </a:spcBef>
              <a:spcAft>
                <a:spcPts val="0"/>
              </a:spcAft>
              <a:buNone/>
            </a:pPr>
            <a:r>
              <a:rPr lang="en-US" sz="1200">
                <a:solidFill>
                  <a:schemeClr val="dk1"/>
                </a:solidFill>
                <a:highlight>
                  <a:srgbClr val="FFFFFF"/>
                </a:highlight>
              </a:rPr>
              <a:t>Turkey and Nepal</a:t>
            </a:r>
            <a:endParaRPr sz="1200">
              <a:solidFill>
                <a:schemeClr val="dk1"/>
              </a:solidFill>
              <a:highlight>
                <a:srgbClr val="FFFFFF"/>
              </a:highlight>
            </a:endParaRPr>
          </a:p>
          <a:p>
            <a:pPr marL="0" lvl="0" indent="0" algn="l" rtl="0">
              <a:spcBef>
                <a:spcPts val="0"/>
              </a:spcBef>
              <a:spcAft>
                <a:spcPts val="0"/>
              </a:spcAft>
              <a:buNone/>
            </a:pPr>
            <a:r>
              <a:rPr lang="en-US" sz="1200">
                <a:solidFill>
                  <a:schemeClr val="dk1"/>
                </a:solidFill>
                <a:highlight>
                  <a:srgbClr val="FFFFFF"/>
                </a:highlight>
              </a:rPr>
              <a:t>Holds open sodium channels in nerve, skeletal, and cardiac muscle cells causing electrical disfunction and “mad honey poisoning”</a:t>
            </a:r>
            <a:endParaRPr sz="1200">
              <a:solidFill>
                <a:schemeClr val="dk1"/>
              </a:solidFill>
              <a:highlight>
                <a:srgbClr val="FFFFFF"/>
              </a:highlight>
            </a:endParaRPr>
          </a:p>
          <a:p>
            <a:pPr marL="0" lvl="0" indent="0" algn="l" rtl="0">
              <a:spcBef>
                <a:spcPts val="0"/>
              </a:spcBef>
              <a:spcAft>
                <a:spcPts val="0"/>
              </a:spcAft>
              <a:buNone/>
            </a:pPr>
            <a:r>
              <a:rPr lang="en-US" sz="1200">
                <a:solidFill>
                  <a:schemeClr val="dk1"/>
                </a:solidFill>
                <a:highlight>
                  <a:srgbClr val="FFFFFF"/>
                </a:highlight>
              </a:rPr>
              <a:t>Hallucinations, euphoria</a:t>
            </a:r>
            <a:endParaRPr sz="1200">
              <a:solidFill>
                <a:schemeClr val="dk1"/>
              </a:solidFill>
              <a:highlight>
                <a:srgbClr val="FFFFFF"/>
              </a:highlight>
            </a:endParaRPr>
          </a:p>
          <a:p>
            <a:pPr marL="0" lvl="0" indent="0" algn="l" rtl="0">
              <a:spcBef>
                <a:spcPts val="0"/>
              </a:spcBef>
              <a:spcAft>
                <a:spcPts val="0"/>
              </a:spcAft>
              <a:buNone/>
            </a:pPr>
            <a:r>
              <a:rPr lang="en-US" sz="1200">
                <a:solidFill>
                  <a:schemeClr val="dk1"/>
                </a:solidFill>
                <a:highlight>
                  <a:srgbClr val="FFFFFF"/>
                </a:highlight>
              </a:rPr>
              <a:t>Adverse Effects</a:t>
            </a:r>
            <a:endParaRPr sz="1200">
              <a:solidFill>
                <a:schemeClr val="dk1"/>
              </a:solidFill>
              <a:highlight>
                <a:srgbClr val="FFFFFF"/>
              </a:highlight>
            </a:endParaRPr>
          </a:p>
          <a:p>
            <a:pPr marL="0" lvl="0" indent="0" algn="l" rtl="0">
              <a:spcBef>
                <a:spcPts val="0"/>
              </a:spcBef>
              <a:spcAft>
                <a:spcPts val="0"/>
              </a:spcAft>
              <a:buNone/>
            </a:pPr>
            <a:r>
              <a:rPr lang="en-US" sz="1200">
                <a:solidFill>
                  <a:schemeClr val="dk1"/>
                </a:solidFill>
                <a:highlight>
                  <a:srgbClr val="FFFFFF"/>
                </a:highlight>
              </a:rPr>
              <a:t>Slow heart rate, lower blood pressure, heart rhythm disorders</a:t>
            </a:r>
            <a:endParaRPr sz="1200">
              <a:solidFill>
                <a:schemeClr val="dk1"/>
              </a:solidFill>
              <a:highlight>
                <a:srgbClr val="FFFFFF"/>
              </a:highlight>
            </a:endParaRPr>
          </a:p>
          <a:p>
            <a:pPr marL="0" lvl="0" indent="0" algn="l" rtl="0">
              <a:spcBef>
                <a:spcPts val="0"/>
              </a:spcBef>
              <a:spcAft>
                <a:spcPts val="0"/>
              </a:spcAft>
              <a:buNone/>
            </a:pPr>
            <a:r>
              <a:rPr lang="en-US" sz="1200">
                <a:solidFill>
                  <a:schemeClr val="dk1"/>
                </a:solidFill>
                <a:highlight>
                  <a:srgbClr val="FFFFFF"/>
                </a:highlight>
              </a:rPr>
              <a:t>Dizziness, agitation, weakness, fainting</a:t>
            </a:r>
            <a:endParaRPr sz="1200">
              <a:solidFill>
                <a:schemeClr val="dk1"/>
              </a:solidFill>
              <a:highlight>
                <a:srgbClr val="FFFFFF"/>
              </a:highlight>
            </a:endParaRPr>
          </a:p>
          <a:p>
            <a:pPr marL="0" lvl="0" indent="0" algn="l" rtl="0">
              <a:spcBef>
                <a:spcPts val="0"/>
              </a:spcBef>
              <a:spcAft>
                <a:spcPts val="0"/>
              </a:spcAft>
              <a:buNone/>
            </a:pPr>
            <a:endParaRPr sz="1200">
              <a:solidFill>
                <a:schemeClr val="dk1"/>
              </a:solidFill>
              <a:highlight>
                <a:srgbClr val="FFFFFF"/>
              </a:highlight>
            </a:endParaRPr>
          </a:p>
        </p:txBody>
      </p:sp>
      <p:sp>
        <p:nvSpPr>
          <p:cNvPr id="453" name="Google Shape;453;g3cd18ceb4a1_0_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cd18ceb4a1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chemeClr val="dk1"/>
              </a:buClr>
              <a:buSzPts val="1200"/>
              <a:buChar char="●"/>
            </a:pPr>
            <a:r>
              <a:rPr lang="en-US" sz="1200">
                <a:solidFill>
                  <a:schemeClr val="dk1"/>
                </a:solidFill>
                <a:highlight>
                  <a:srgbClr val="FFFFFF"/>
                </a:highlight>
              </a:rPr>
              <a:t>Emphasis is placed on educating individuals about understanding risk rather than simply telling them what substances to avoid.</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The importance of helping people make informed decisions aligned with their values is discussed, especially since new substances and formulations continuously emerge.</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highlight>
                  <a:srgbClr val="FFFFFF"/>
                </a:highlight>
              </a:rPr>
              <a:t>Legal availability does not equate to safety; consumers need to be aware of unknowns related to content, potency, and health impacts.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endParaRPr sz="1200">
              <a:solidFill>
                <a:schemeClr val="dk1"/>
              </a:solidFill>
              <a:highlight>
                <a:srgbClr val="FFFFFF"/>
              </a:highlight>
            </a:endParaRPr>
          </a:p>
          <a:p>
            <a:pPr marL="0" lvl="0" indent="0" algn="l" rtl="0">
              <a:spcBef>
                <a:spcPts val="1200"/>
              </a:spcBef>
              <a:spcAft>
                <a:spcPts val="0"/>
              </a:spcAft>
              <a:buNone/>
            </a:pPr>
            <a:endParaRPr sz="1200">
              <a:solidFill>
                <a:schemeClr val="dk1"/>
              </a:solidFill>
              <a:highlight>
                <a:srgbClr val="FFFFFF"/>
              </a:highlight>
            </a:endParaRPr>
          </a:p>
        </p:txBody>
      </p:sp>
      <p:sp>
        <p:nvSpPr>
          <p:cNvPr id="461" name="Google Shape;461;g3cd18ceb4a1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cd18ceb4a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b="1">
                <a:solidFill>
                  <a:schemeClr val="dk1"/>
                </a:solidFill>
              </a:rPr>
              <a:t>Share information with parents and teachers to educate them of the dangers associated with gas station pharmacology</a:t>
            </a:r>
            <a:endParaRPr sz="2000" b="1">
              <a:solidFill>
                <a:schemeClr val="dk1"/>
              </a:solidFill>
            </a:endParaRPr>
          </a:p>
          <a:p>
            <a:pPr marL="0" lvl="0" indent="0" algn="l" rtl="0">
              <a:spcBef>
                <a:spcPts val="0"/>
              </a:spcBef>
              <a:spcAft>
                <a:spcPts val="0"/>
              </a:spcAft>
              <a:buClr>
                <a:schemeClr val="dk1"/>
              </a:buClr>
              <a:buSzPts val="1100"/>
              <a:buFont typeface="Arial"/>
              <a:buNone/>
            </a:pPr>
            <a:r>
              <a:rPr lang="en-US" sz="2000" b="1">
                <a:solidFill>
                  <a:schemeClr val="dk1"/>
                </a:solidFill>
              </a:rPr>
              <a:t>*Request more information about research of current products</a:t>
            </a:r>
            <a:endParaRPr sz="2000" b="1">
              <a:solidFill>
                <a:schemeClr val="dk1"/>
              </a:solidFill>
            </a:endParaRPr>
          </a:p>
          <a:p>
            <a:pPr marL="0" lvl="0" indent="0" algn="l" rtl="0">
              <a:spcBef>
                <a:spcPts val="0"/>
              </a:spcBef>
              <a:spcAft>
                <a:spcPts val="0"/>
              </a:spcAft>
              <a:buClr>
                <a:schemeClr val="dk1"/>
              </a:buClr>
              <a:buSzPts val="1100"/>
              <a:buFont typeface="Arial"/>
              <a:buNone/>
            </a:pPr>
            <a:r>
              <a:rPr lang="en-US" sz="2000" b="1">
                <a:solidFill>
                  <a:schemeClr val="dk1"/>
                </a:solidFill>
              </a:rPr>
              <a:t>*Encourage healthcare and MEs to confirm lab testing for clients suspected of using unregulated substances</a:t>
            </a:r>
            <a:endParaRPr sz="2000" b="1">
              <a:solidFill>
                <a:schemeClr val="dk1"/>
              </a:solidFill>
            </a:endParaRPr>
          </a:p>
          <a:p>
            <a:pPr marL="0" lvl="0" indent="0" algn="l" rtl="0">
              <a:spcBef>
                <a:spcPts val="0"/>
              </a:spcBef>
              <a:spcAft>
                <a:spcPts val="0"/>
              </a:spcAft>
              <a:buClr>
                <a:schemeClr val="dk1"/>
              </a:buClr>
              <a:buSzPts val="1100"/>
              <a:buFont typeface="Arial"/>
              <a:buNone/>
            </a:pPr>
            <a:r>
              <a:rPr lang="en-US" sz="2000" b="1">
                <a:solidFill>
                  <a:schemeClr val="dk1"/>
                </a:solidFill>
              </a:rPr>
              <a:t>* Communicate with HR and recovery organizations about the possibility of dependance potential and dangers of available substances</a:t>
            </a:r>
            <a:endParaRPr sz="2000" b="1">
              <a:solidFill>
                <a:schemeClr val="dk1"/>
              </a:solidFill>
            </a:endParaRPr>
          </a:p>
          <a:p>
            <a:pPr marL="0" lvl="0" indent="0" algn="l" rtl="0">
              <a:spcBef>
                <a:spcPts val="0"/>
              </a:spcBef>
              <a:spcAft>
                <a:spcPts val="0"/>
              </a:spcAft>
              <a:buClr>
                <a:schemeClr val="dk1"/>
              </a:buClr>
              <a:buSzPts val="1100"/>
              <a:buFont typeface="Arial"/>
              <a:buNone/>
            </a:pPr>
            <a:r>
              <a:rPr lang="en-US" sz="2000" b="1">
                <a:solidFill>
                  <a:schemeClr val="dk1"/>
                </a:solidFill>
              </a:rPr>
              <a:t>*. Monitor ongoing legislative changes and encourage local legislators of the need for regulation of substances</a:t>
            </a:r>
            <a:endParaRPr sz="2000" b="1">
              <a:solidFill>
                <a:schemeClr val="dk1"/>
              </a:solidFill>
            </a:endParaRPr>
          </a:p>
          <a:p>
            <a:pPr marL="0" lvl="0" indent="0" algn="l" rtl="0">
              <a:spcBef>
                <a:spcPts val="0"/>
              </a:spcBef>
              <a:spcAft>
                <a:spcPts val="0"/>
              </a:spcAft>
              <a:buClr>
                <a:schemeClr val="dk1"/>
              </a:buClr>
              <a:buSzPts val="1100"/>
              <a:buFont typeface="Arial"/>
              <a:buNone/>
            </a:pPr>
            <a:r>
              <a:rPr lang="en-US" sz="2000" b="1">
                <a:solidFill>
                  <a:schemeClr val="dk1"/>
                </a:solidFill>
              </a:rPr>
              <a:t>* Request that owners of stores help monitor products and share dangers with owners</a:t>
            </a:r>
            <a:endParaRPr sz="2000" b="1">
              <a:solidFill>
                <a:schemeClr val="dk1"/>
              </a:solidFill>
            </a:endParaRPr>
          </a:p>
          <a:p>
            <a:pPr marL="457200" lvl="0" indent="0" algn="l" rtl="0">
              <a:lnSpc>
                <a:spcPct val="115000"/>
              </a:lnSpc>
              <a:spcBef>
                <a:spcPts val="1200"/>
              </a:spcBef>
              <a:spcAft>
                <a:spcPts val="0"/>
              </a:spcAft>
              <a:buNone/>
            </a:pPr>
            <a:endParaRPr sz="1200">
              <a:solidFill>
                <a:schemeClr val="dk1"/>
              </a:solidFill>
              <a:highlight>
                <a:srgbClr val="FFFFFF"/>
              </a:highlight>
            </a:endParaRPr>
          </a:p>
          <a:p>
            <a:pPr marL="0" lvl="0" indent="0" algn="l" rtl="0">
              <a:spcBef>
                <a:spcPts val="1200"/>
              </a:spcBef>
              <a:spcAft>
                <a:spcPts val="0"/>
              </a:spcAft>
              <a:buNone/>
            </a:pPr>
            <a:endParaRPr sz="1200">
              <a:solidFill>
                <a:schemeClr val="dk1"/>
              </a:solidFill>
              <a:highlight>
                <a:srgbClr val="FFFFFF"/>
              </a:highlight>
            </a:endParaRPr>
          </a:p>
        </p:txBody>
      </p:sp>
      <p:sp>
        <p:nvSpPr>
          <p:cNvPr id="473" name="Google Shape;473;g3cd18ceb4a1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9" name="Google Shape;479;p2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cd18ceb4a1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cd18ceb4a1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3" name="Google Shape;503;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400"/>
              <a:buFont typeface="Arial"/>
              <a:buNone/>
            </a:pPr>
            <a:r>
              <a:rPr lang="en-US" sz="2400">
                <a:solidFill>
                  <a:schemeClr val="dk1"/>
                </a:solidFill>
              </a:rPr>
              <a:t>A systematic process that surveys and interprets relevant data to identify risk and protective factors that may contribute to future decision-making</a:t>
            </a:r>
            <a:endParaRPr/>
          </a:p>
        </p:txBody>
      </p:sp>
      <p:sp>
        <p:nvSpPr>
          <p:cNvPr id="194" name="Google Shape;1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cd18ceb4a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highlight>
                <a:srgbClr val="FFFFFF"/>
              </a:highlight>
            </a:endParaRPr>
          </a:p>
        </p:txBody>
      </p:sp>
      <p:sp>
        <p:nvSpPr>
          <p:cNvPr id="512" name="Google Shape;512;g3cd18ceb4a1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cd9b6b537d_0_7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9" name="Google Shape;529;g3cd9b6b537d_0_7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8" name="Google Shape;538;p2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cd18ceb4a1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cd18ceb4a1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cd18ceb4a1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cd18ceb4a1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cd18ceb4a1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cd18ceb4a1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1. Recruit participants</a:t>
            </a:r>
            <a:r>
              <a:rPr lang="en-US" sz="1200">
                <a:solidFill>
                  <a:srgbClr val="FF0000"/>
                </a:solidFill>
              </a:rPr>
              <a:t> (ideally youth)</a:t>
            </a:r>
            <a:endParaRPr sz="1200">
              <a:solidFill>
                <a:srgbClr val="FF0000"/>
              </a:solidFill>
            </a:endParaRPr>
          </a:p>
          <a:p>
            <a:pPr marL="0" lvl="0" indent="0" algn="l" rtl="0">
              <a:spcBef>
                <a:spcPts val="0"/>
              </a:spcBef>
              <a:spcAft>
                <a:spcPts val="0"/>
              </a:spcAft>
              <a:buClr>
                <a:schemeClr val="dk1"/>
              </a:buClr>
              <a:buSzPts val="1100"/>
              <a:buFont typeface="Arial"/>
              <a:buNone/>
            </a:pPr>
            <a:r>
              <a:rPr lang="en-US" sz="1200">
                <a:solidFill>
                  <a:schemeClr val="dk1"/>
                </a:solidFill>
              </a:rPr>
              <a:t>2. Identify retail outlets/sites to be targeted </a:t>
            </a:r>
            <a:r>
              <a:rPr lang="en-US" sz="1200">
                <a:solidFill>
                  <a:srgbClr val="FF0000"/>
                </a:solidFill>
              </a:rPr>
              <a:t>(think about your alcohol purchase surveys, social media, what resonates with your volunteers)</a:t>
            </a:r>
            <a:endParaRPr sz="1200">
              <a:solidFill>
                <a:srgbClr val="FF0000"/>
              </a:solidFill>
            </a:endParaRPr>
          </a:p>
          <a:p>
            <a:pPr marL="0" lvl="0" indent="0" algn="l" rtl="0">
              <a:spcBef>
                <a:spcPts val="0"/>
              </a:spcBef>
              <a:spcAft>
                <a:spcPts val="0"/>
              </a:spcAft>
              <a:buClr>
                <a:schemeClr val="dk1"/>
              </a:buClr>
              <a:buSzPts val="1100"/>
              <a:buFont typeface="Arial"/>
              <a:buNone/>
            </a:pPr>
            <a:r>
              <a:rPr lang="en-US" sz="1200">
                <a:solidFill>
                  <a:schemeClr val="dk1"/>
                </a:solidFill>
              </a:rPr>
              <a:t>3. Train participants </a:t>
            </a:r>
            <a:r>
              <a:rPr lang="en-US" sz="1200">
                <a:solidFill>
                  <a:srgbClr val="FF0000"/>
                </a:solidFill>
              </a:rPr>
              <a:t>(in person, rules, empowerment)</a:t>
            </a:r>
            <a:endParaRPr sz="1200">
              <a:solidFill>
                <a:srgbClr val="FF0000"/>
              </a:solidFill>
            </a:endParaRPr>
          </a:p>
          <a:p>
            <a:pPr marL="0" lvl="0" indent="0" algn="l" rtl="0">
              <a:spcBef>
                <a:spcPts val="0"/>
              </a:spcBef>
              <a:spcAft>
                <a:spcPts val="0"/>
              </a:spcAft>
              <a:buClr>
                <a:schemeClr val="dk1"/>
              </a:buClr>
              <a:buSzPts val="1100"/>
              <a:buFont typeface="Arial"/>
              <a:buNone/>
            </a:pPr>
            <a:r>
              <a:rPr lang="en-US" sz="1200">
                <a:solidFill>
                  <a:schemeClr val="dk1"/>
                </a:solidFill>
              </a:rPr>
              <a:t>4. Implement </a:t>
            </a:r>
            <a:r>
              <a:rPr lang="en-US" sz="1200">
                <a:solidFill>
                  <a:srgbClr val="FF0000"/>
                </a:solidFill>
              </a:rPr>
              <a:t>(two sets of eyes, documentation, streamlined process specific to community)</a:t>
            </a:r>
            <a:endParaRPr sz="1200">
              <a:solidFill>
                <a:srgbClr val="FF0000"/>
              </a:solidFill>
            </a:endParaRPr>
          </a:p>
          <a:p>
            <a:pPr marL="0" lvl="0" indent="0" algn="l" rtl="0">
              <a:spcBef>
                <a:spcPts val="0"/>
              </a:spcBef>
              <a:spcAft>
                <a:spcPts val="0"/>
              </a:spcAft>
              <a:buClr>
                <a:schemeClr val="dk1"/>
              </a:buClr>
              <a:buSzPts val="1100"/>
              <a:buFont typeface="Arial"/>
              <a:buNone/>
            </a:pPr>
            <a:r>
              <a:rPr lang="en-US" sz="1200">
                <a:solidFill>
                  <a:schemeClr val="dk1"/>
                </a:solidFill>
              </a:rPr>
              <a:t>5. Debrief participants </a:t>
            </a:r>
            <a:r>
              <a:rPr lang="en-US" sz="1200">
                <a:solidFill>
                  <a:srgbClr val="FF0000"/>
                </a:solidFill>
              </a:rPr>
              <a:t>(what worked, what didn’t, what should be changed for next time)</a:t>
            </a:r>
            <a:endParaRPr sz="1200">
              <a:solidFill>
                <a:srgbClr val="FF0000"/>
              </a:solidFill>
            </a:endParaRPr>
          </a:p>
          <a:p>
            <a:pPr marL="0" lvl="0" indent="0" algn="l" rtl="0">
              <a:spcBef>
                <a:spcPts val="0"/>
              </a:spcBef>
              <a:spcAft>
                <a:spcPts val="0"/>
              </a:spcAft>
              <a:buClr>
                <a:schemeClr val="dk1"/>
              </a:buClr>
              <a:buSzPts val="1100"/>
              <a:buFont typeface="Arial"/>
              <a:buNone/>
            </a:pPr>
            <a:r>
              <a:rPr lang="en-US" sz="1200">
                <a:solidFill>
                  <a:schemeClr val="dk1"/>
                </a:solidFill>
              </a:rPr>
              <a:t>6. Highlight initiative in local media outlets and social media. </a:t>
            </a:r>
            <a:r>
              <a:rPr lang="en-US" sz="1200">
                <a:solidFill>
                  <a:srgbClr val="FF0000"/>
                </a:solidFill>
              </a:rPr>
              <a:t>(make necessary formal complaints, present to stakeholders, decide on what could happen as a result of your findings)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cd18ceb4a1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cd18ceb4a1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
        <p:cNvGrpSpPr/>
        <p:nvPr/>
      </p:nvGrpSpPr>
      <p:grpSpPr>
        <a:xfrm>
          <a:off x="0" y="0"/>
          <a:ext cx="0" cy="0"/>
          <a:chOff x="0" y="0"/>
          <a:chExt cx="0" cy="0"/>
        </a:xfrm>
      </p:grpSpPr>
      <p:sp>
        <p:nvSpPr>
          <p:cNvPr id="10" name="Google Shape;10;p30"/>
          <p:cNvSpPr/>
          <p:nvPr/>
        </p:nvSpPr>
        <p:spPr>
          <a:xfrm>
            <a:off x="387007" y="4670649"/>
            <a:ext cx="1726500" cy="2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Google Shape;11;p30"/>
          <p:cNvSpPr txBox="1">
            <a:spLocks noGrp="1"/>
          </p:cNvSpPr>
          <p:nvPr>
            <p:ph type="ftr" idx="11"/>
          </p:nvPr>
        </p:nvSpPr>
        <p:spPr>
          <a:xfrm>
            <a:off x="574108" y="4675553"/>
            <a:ext cx="1345800" cy="274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50">
                <a:solidFill>
                  <a:srgbClr val="92D05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
        <p:cNvGrpSpPr/>
        <p:nvPr/>
      </p:nvGrpSpPr>
      <p:grpSpPr>
        <a:xfrm>
          <a:off x="0" y="0"/>
          <a:ext cx="0" cy="0"/>
          <a:chOff x="0" y="0"/>
          <a:chExt cx="0" cy="0"/>
        </a:xfrm>
      </p:grpSpPr>
      <p:sp>
        <p:nvSpPr>
          <p:cNvPr id="43" name="Google Shape;43;p39"/>
          <p:cNvSpPr txBox="1">
            <a:spLocks noGrp="1"/>
          </p:cNvSpPr>
          <p:nvPr>
            <p:ph type="title"/>
          </p:nvPr>
        </p:nvSpPr>
        <p:spPr>
          <a:xfrm>
            <a:off x="630238" y="342900"/>
            <a:ext cx="2949600" cy="12003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39"/>
          <p:cNvSpPr>
            <a:spLocks noGrp="1"/>
          </p:cNvSpPr>
          <p:nvPr>
            <p:ph type="pic" idx="2"/>
          </p:nvPr>
        </p:nvSpPr>
        <p:spPr>
          <a:xfrm>
            <a:off x="3887788" y="741363"/>
            <a:ext cx="4629300" cy="3654300"/>
          </a:xfrm>
          <a:prstGeom prst="rect">
            <a:avLst/>
          </a:prstGeom>
          <a:noFill/>
          <a:ln>
            <a:noFill/>
          </a:ln>
        </p:spPr>
      </p:sp>
      <p:sp>
        <p:nvSpPr>
          <p:cNvPr id="45" name="Google Shape;45;p39"/>
          <p:cNvSpPr txBox="1">
            <a:spLocks noGrp="1"/>
          </p:cNvSpPr>
          <p:nvPr>
            <p:ph type="body" idx="1"/>
          </p:nvPr>
        </p:nvSpPr>
        <p:spPr>
          <a:xfrm>
            <a:off x="630238" y="1543050"/>
            <a:ext cx="2949600" cy="2859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6" name="Google Shape;46;p39"/>
          <p:cNvSpPr txBox="1">
            <a:spLocks noGrp="1"/>
          </p:cNvSpPr>
          <p:nvPr>
            <p:ph type="sldNum" idx="12"/>
          </p:nvPr>
        </p:nvSpPr>
        <p:spPr>
          <a:xfrm>
            <a:off x="0" y="4868863"/>
            <a:ext cx="2057400" cy="2745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7" name="Google Shape;47;p39"/>
          <p:cNvSpPr txBox="1">
            <a:spLocks noGrp="1"/>
          </p:cNvSpPr>
          <p:nvPr>
            <p:ph type="ftr" idx="11"/>
          </p:nvPr>
        </p:nvSpPr>
        <p:spPr>
          <a:xfrm>
            <a:off x="574108" y="4675553"/>
            <a:ext cx="1345800" cy="274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50">
                <a:solidFill>
                  <a:srgbClr val="92D05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 name="Google Shape;48;p39" descr="A close up of a logo&#10;&#10;Description automatically generated"/>
          <p:cNvPicPr preferRelativeResize="0"/>
          <p:nvPr/>
        </p:nvPicPr>
        <p:blipFill rotWithShape="1">
          <a:blip r:embed="rId2">
            <a:alphaModFix/>
          </a:blip>
          <a:srcRect/>
          <a:stretch/>
        </p:blipFill>
        <p:spPr>
          <a:xfrm>
            <a:off x="1687" y="0"/>
            <a:ext cx="9140624" cy="5143499"/>
          </a:xfrm>
          <a:prstGeom prst="rect">
            <a:avLst/>
          </a:prstGeom>
          <a:noFill/>
          <a:ln>
            <a:noFill/>
          </a:ln>
        </p:spPr>
      </p:pic>
      <p:sp>
        <p:nvSpPr>
          <p:cNvPr id="49" name="Google Shape;49;p39"/>
          <p:cNvSpPr txBox="1"/>
          <p:nvPr/>
        </p:nvSpPr>
        <p:spPr>
          <a:xfrm>
            <a:off x="0" y="4868862"/>
            <a:ext cx="2057400" cy="27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9"/>
          <p:cNvSpPr txBox="1"/>
          <p:nvPr/>
        </p:nvSpPr>
        <p:spPr>
          <a:xfrm>
            <a:off x="355823" y="4731543"/>
            <a:ext cx="1345800" cy="27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92D050"/>
                </a:solidFill>
                <a:latin typeface="Calibri"/>
                <a:ea typeface="Calibri"/>
                <a:cs typeface="Calibri"/>
                <a:sym typeface="Calibri"/>
              </a:rPr>
              <a:t>impactcarolina.org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40"/>
          <p:cNvSpPr txBox="1">
            <a:spLocks noGrp="1"/>
          </p:cNvSpPr>
          <p:nvPr>
            <p:ph type="body" idx="1"/>
          </p:nvPr>
        </p:nvSpPr>
        <p:spPr>
          <a:xfrm>
            <a:off x="628650" y="1370013"/>
            <a:ext cx="7886700" cy="3262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40"/>
          <p:cNvSpPr txBox="1">
            <a:spLocks noGrp="1"/>
          </p:cNvSpPr>
          <p:nvPr>
            <p:ph type="ftr" idx="11"/>
          </p:nvPr>
        </p:nvSpPr>
        <p:spPr>
          <a:xfrm>
            <a:off x="574108" y="4675553"/>
            <a:ext cx="1345800" cy="274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50">
                <a:solidFill>
                  <a:srgbClr val="92D05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5"/>
        <p:cNvGrpSpPr/>
        <p:nvPr/>
      </p:nvGrpSpPr>
      <p:grpSpPr>
        <a:xfrm>
          <a:off x="0" y="0"/>
          <a:ext cx="0" cy="0"/>
          <a:chOff x="0" y="0"/>
          <a:chExt cx="0" cy="0"/>
        </a:xfrm>
      </p:grpSpPr>
      <p:sp>
        <p:nvSpPr>
          <p:cNvPr id="56" name="Google Shape;56;p41"/>
          <p:cNvSpPr txBox="1">
            <a:spLocks noGrp="1"/>
          </p:cNvSpPr>
          <p:nvPr>
            <p:ph type="ftr" idx="11"/>
          </p:nvPr>
        </p:nvSpPr>
        <p:spPr>
          <a:xfrm>
            <a:off x="574108" y="4675553"/>
            <a:ext cx="1345800" cy="274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50">
                <a:solidFill>
                  <a:srgbClr val="92D05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42"/>
          <p:cNvSpPr/>
          <p:nvPr/>
        </p:nvSpPr>
        <p:spPr>
          <a:xfrm>
            <a:off x="387007" y="4670649"/>
            <a:ext cx="1726500" cy="2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 name="Google Shape;59;p42"/>
          <p:cNvSpPr txBox="1">
            <a:spLocks noGrp="1"/>
          </p:cNvSpPr>
          <p:nvPr>
            <p:ph type="ftr" idx="11"/>
          </p:nvPr>
        </p:nvSpPr>
        <p:spPr>
          <a:xfrm>
            <a:off x="574108" y="4675553"/>
            <a:ext cx="1345800" cy="274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50">
                <a:solidFill>
                  <a:srgbClr val="92D05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0"/>
        <p:cNvGrpSpPr/>
        <p:nvPr/>
      </p:nvGrpSpPr>
      <p:grpSpPr>
        <a:xfrm>
          <a:off x="0" y="0"/>
          <a:ext cx="0" cy="0"/>
          <a:chOff x="0" y="0"/>
          <a:chExt cx="0" cy="0"/>
        </a:xfrm>
      </p:grpSpPr>
      <p:sp>
        <p:nvSpPr>
          <p:cNvPr id="61" name="Google Shape;61;p43"/>
          <p:cNvSpPr/>
          <p:nvPr/>
        </p:nvSpPr>
        <p:spPr>
          <a:xfrm>
            <a:off x="387007" y="4670649"/>
            <a:ext cx="1726500" cy="2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 name="Google Shape;62;p43"/>
          <p:cNvSpPr/>
          <p:nvPr/>
        </p:nvSpPr>
        <p:spPr>
          <a:xfrm>
            <a:off x="4572000" y="-125"/>
            <a:ext cx="4572000" cy="4587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3"/>
          <p:cNvSpPr txBox="1">
            <a:spLocks noGrp="1"/>
          </p:cNvSpPr>
          <p:nvPr>
            <p:ph type="ftr" idx="11"/>
          </p:nvPr>
        </p:nvSpPr>
        <p:spPr>
          <a:xfrm>
            <a:off x="574108" y="4675553"/>
            <a:ext cx="1345800" cy="274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50">
                <a:solidFill>
                  <a:srgbClr val="92D05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g3cd18ceb4a1_0_576"/>
          <p:cNvSpPr txBox="1"/>
          <p:nvPr/>
        </p:nvSpPr>
        <p:spPr>
          <a:xfrm>
            <a:off x="155507" y="4701900"/>
            <a:ext cx="3606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sz="800">
                <a:solidFill>
                  <a:srgbClr val="FFFFFF"/>
                </a:solidFill>
                <a:latin typeface="Poppins Light"/>
                <a:ea typeface="Poppins Light"/>
                <a:cs typeface="Poppins Light"/>
                <a:sym typeface="Poppins Light"/>
              </a:rPr>
              <a:t>‹#›</a:t>
            </a:fld>
            <a:endParaRPr sz="800">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g3cd18ceb4a1_0_578"/>
          <p:cNvSpPr txBox="1"/>
          <p:nvPr/>
        </p:nvSpPr>
        <p:spPr>
          <a:xfrm>
            <a:off x="155507" y="4701900"/>
            <a:ext cx="3606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sz="800">
                <a:solidFill>
                  <a:srgbClr val="FFFFFF"/>
                </a:solidFill>
                <a:latin typeface="Poppins Light"/>
                <a:ea typeface="Poppins Light"/>
                <a:cs typeface="Poppins Light"/>
                <a:sym typeface="Poppins Light"/>
              </a:rPr>
              <a:t>‹#›</a:t>
            </a:fld>
            <a:endParaRPr sz="800">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g3cd18ceb4a1_0_580"/>
          <p:cNvSpPr txBox="1"/>
          <p:nvPr/>
        </p:nvSpPr>
        <p:spPr>
          <a:xfrm>
            <a:off x="155507" y="4701900"/>
            <a:ext cx="3606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sz="800">
                <a:solidFill>
                  <a:srgbClr val="FFFFFF"/>
                </a:solidFill>
                <a:latin typeface="Poppins Light"/>
                <a:ea typeface="Poppins Light"/>
                <a:cs typeface="Poppins Light"/>
                <a:sym typeface="Poppins Light"/>
              </a:rPr>
              <a:t>‹#›</a:t>
            </a:fld>
            <a:endParaRPr sz="800">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g3cd18ceb4a1_0_582"/>
          <p:cNvSpPr txBox="1"/>
          <p:nvPr/>
        </p:nvSpPr>
        <p:spPr>
          <a:xfrm>
            <a:off x="155507" y="4701900"/>
            <a:ext cx="3606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sz="800">
                <a:latin typeface="Poppins Light"/>
                <a:ea typeface="Poppins Light"/>
                <a:cs typeface="Poppins Light"/>
                <a:sym typeface="Poppins Light"/>
              </a:rPr>
              <a:t>‹#›</a:t>
            </a:fld>
            <a:endParaRPr sz="800">
              <a:latin typeface="Poppins Light"/>
              <a:ea typeface="Poppins Light"/>
              <a:cs typeface="Poppins Light"/>
              <a:sym typeface="Poppins Ligh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7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
        <p:cNvGrpSpPr/>
        <p:nvPr/>
      </p:nvGrpSpPr>
      <p:grpSpPr>
        <a:xfrm>
          <a:off x="0" y="0"/>
          <a:ext cx="0" cy="0"/>
          <a:chOff x="0" y="0"/>
          <a:chExt cx="0" cy="0"/>
        </a:xfrm>
      </p:grpSpPr>
      <p:pic>
        <p:nvPicPr>
          <p:cNvPr id="13" name="Google Shape;13;p31" descr="A picture containing bird&#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g3cd18ceb4a1_0_58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a:endParaRPr/>
          </a:p>
        </p:txBody>
      </p:sp>
      <p:sp>
        <p:nvSpPr>
          <p:cNvPr id="76" name="Google Shape;76;g3cd18ceb4a1_0_58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g3cd18ceb4a1_0_585"/>
          <p:cNvSpPr txBox="1">
            <a:spLocks noGrp="1"/>
          </p:cNvSpPr>
          <p:nvPr>
            <p:ph type="sldNum" idx="12"/>
          </p:nvPr>
        </p:nvSpPr>
        <p:spPr>
          <a:xfrm>
            <a:off x="52283"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
        <p:cNvGrpSpPr/>
        <p:nvPr/>
      </p:nvGrpSpPr>
      <p:grpSpPr>
        <a:xfrm>
          <a:off x="0" y="0"/>
          <a:ext cx="0" cy="0"/>
          <a:chOff x="0" y="0"/>
          <a:chExt cx="0" cy="0"/>
        </a:xfrm>
      </p:grpSpPr>
      <p:sp>
        <p:nvSpPr>
          <p:cNvPr id="79" name="Google Shape;79;g3cd18ceb4a1_0_58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4800"/>
              <a:buChar char="●"/>
              <a:defRPr sz="4800"/>
            </a:lvl1pPr>
            <a:lvl2pPr lvl="1">
              <a:spcBef>
                <a:spcPts val="0"/>
              </a:spcBef>
              <a:spcAft>
                <a:spcPts val="0"/>
              </a:spcAft>
              <a:buSzPts val="4800"/>
              <a:buChar char="○"/>
              <a:defRPr sz="4800"/>
            </a:lvl2pPr>
            <a:lvl3pPr lvl="2">
              <a:spcBef>
                <a:spcPts val="0"/>
              </a:spcBef>
              <a:spcAft>
                <a:spcPts val="0"/>
              </a:spcAft>
              <a:buSzPts val="4800"/>
              <a:buChar char="■"/>
              <a:defRPr sz="4800"/>
            </a:lvl3pPr>
            <a:lvl4pPr lvl="3">
              <a:spcBef>
                <a:spcPts val="0"/>
              </a:spcBef>
              <a:spcAft>
                <a:spcPts val="0"/>
              </a:spcAft>
              <a:buSzPts val="4800"/>
              <a:buChar char="●"/>
              <a:defRPr sz="4800"/>
            </a:lvl4pPr>
            <a:lvl5pPr lvl="4">
              <a:spcBef>
                <a:spcPts val="0"/>
              </a:spcBef>
              <a:spcAft>
                <a:spcPts val="0"/>
              </a:spcAft>
              <a:buSzPts val="4800"/>
              <a:buChar char="○"/>
              <a:defRPr sz="4800"/>
            </a:lvl5pPr>
            <a:lvl6pPr lvl="5">
              <a:spcBef>
                <a:spcPts val="0"/>
              </a:spcBef>
              <a:spcAft>
                <a:spcPts val="0"/>
              </a:spcAft>
              <a:buSzPts val="4800"/>
              <a:buChar char="■"/>
              <a:defRPr sz="4800"/>
            </a:lvl6pPr>
            <a:lvl7pPr lvl="6">
              <a:spcBef>
                <a:spcPts val="0"/>
              </a:spcBef>
              <a:spcAft>
                <a:spcPts val="0"/>
              </a:spcAft>
              <a:buSzPts val="4800"/>
              <a:buChar char="●"/>
              <a:defRPr sz="4800"/>
            </a:lvl7pPr>
            <a:lvl8pPr lvl="7">
              <a:spcBef>
                <a:spcPts val="0"/>
              </a:spcBef>
              <a:spcAft>
                <a:spcPts val="0"/>
              </a:spcAft>
              <a:buSzPts val="4800"/>
              <a:buChar char="○"/>
              <a:defRPr sz="4800"/>
            </a:lvl8pPr>
            <a:lvl9pPr lvl="8">
              <a:spcBef>
                <a:spcPts val="0"/>
              </a:spcBef>
              <a:spcAft>
                <a:spcPts val="0"/>
              </a:spcAft>
              <a:buSzPts val="4800"/>
              <a:buChar char="■"/>
              <a:defRPr sz="4800"/>
            </a:lvl9pPr>
          </a:lstStyle>
          <a:p>
            <a:endParaRPr/>
          </a:p>
        </p:txBody>
      </p:sp>
      <p:sp>
        <p:nvSpPr>
          <p:cNvPr id="80" name="Google Shape;80;g3cd18ceb4a1_0_589"/>
          <p:cNvSpPr txBox="1">
            <a:spLocks noGrp="1"/>
          </p:cNvSpPr>
          <p:nvPr>
            <p:ph type="sldNum" idx="12"/>
          </p:nvPr>
        </p:nvSpPr>
        <p:spPr>
          <a:xfrm>
            <a:off x="52283"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g3cd18ceb4a1_0_59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g3cd18ceb4a1_0_59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a:endParaRPr/>
          </a:p>
        </p:txBody>
      </p:sp>
      <p:sp>
        <p:nvSpPr>
          <p:cNvPr id="84" name="Google Shape;84;g3cd18ceb4a1_0_59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 name="Google Shape;85;g3cd18ceb4a1_0_59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6" name="Google Shape;86;g3cd18ceb4a1_0_592"/>
          <p:cNvSpPr txBox="1">
            <a:spLocks noGrp="1"/>
          </p:cNvSpPr>
          <p:nvPr>
            <p:ph type="sldNum" idx="12"/>
          </p:nvPr>
        </p:nvSpPr>
        <p:spPr>
          <a:xfrm>
            <a:off x="52283"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
        <p:cNvGrpSpPr/>
        <p:nvPr/>
      </p:nvGrpSpPr>
      <p:grpSpPr>
        <a:xfrm>
          <a:off x="0" y="0"/>
          <a:ext cx="0" cy="0"/>
          <a:chOff x="0" y="0"/>
          <a:chExt cx="0" cy="0"/>
        </a:xfrm>
      </p:grpSpPr>
      <p:sp>
        <p:nvSpPr>
          <p:cNvPr id="88" name="Google Shape;88;g3cd18ceb4a1_0_59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
        <p:nvSpPr>
          <p:cNvPr id="89" name="Google Shape;89;g3cd18ceb4a1_0_598"/>
          <p:cNvSpPr txBox="1">
            <a:spLocks noGrp="1"/>
          </p:cNvSpPr>
          <p:nvPr>
            <p:ph type="sldNum" idx="12"/>
          </p:nvPr>
        </p:nvSpPr>
        <p:spPr>
          <a:xfrm>
            <a:off x="52283"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
        <p:cNvGrpSpPr/>
        <p:nvPr/>
      </p:nvGrpSpPr>
      <p:grpSpPr>
        <a:xfrm>
          <a:off x="0" y="0"/>
          <a:ext cx="0" cy="0"/>
          <a:chOff x="0" y="0"/>
          <a:chExt cx="0" cy="0"/>
        </a:xfrm>
      </p:grpSpPr>
      <p:sp>
        <p:nvSpPr>
          <p:cNvPr id="91" name="Google Shape;91;g3cd18ceb4a1_0_60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92" name="Google Shape;92;g3cd18ceb4a1_0_60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3" name="Google Shape;93;g3cd18ceb4a1_0_601"/>
          <p:cNvSpPr txBox="1">
            <a:spLocks noGrp="1"/>
          </p:cNvSpPr>
          <p:nvPr>
            <p:ph type="sldNum" idx="12"/>
          </p:nvPr>
        </p:nvSpPr>
        <p:spPr>
          <a:xfrm>
            <a:off x="52283"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g3cd18ceb4a1_0_605"/>
          <p:cNvSpPr txBox="1">
            <a:spLocks noGrp="1"/>
          </p:cNvSpPr>
          <p:nvPr>
            <p:ph type="sldNum" idx="12"/>
          </p:nvPr>
        </p:nvSpPr>
        <p:spPr>
          <a:xfrm>
            <a:off x="52283"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g3cd9b6b537d_0_25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 name="Google Shape;104;g3cd9b6b537d_0_25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 name="Google Shape;105;g3cd9b6b537d_0_25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g3cd9b6b537d_0_261"/>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8" name="Google Shape;108;g3cd9b6b537d_0_261"/>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09" name="Google Shape;109;g3cd9b6b537d_0_26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0" name="Google Shape;110;g3cd9b6b537d_0_26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1" name="Google Shape;111;g3cd9b6b537d_0_26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
        <p:cNvGrpSpPr/>
        <p:nvPr/>
      </p:nvGrpSpPr>
      <p:grpSpPr>
        <a:xfrm>
          <a:off x="0" y="0"/>
          <a:ext cx="0" cy="0"/>
          <a:chOff x="0" y="0"/>
          <a:chExt cx="0" cy="0"/>
        </a:xfrm>
      </p:grpSpPr>
      <p:sp>
        <p:nvSpPr>
          <p:cNvPr id="113" name="Google Shape;113;g3cd9b6b537d_0_26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4" name="Google Shape;114;g3cd9b6b537d_0_267"/>
          <p:cNvSpPr txBox="1">
            <a:spLocks noGrp="1"/>
          </p:cNvSpPr>
          <p:nvPr>
            <p:ph type="body" idx="1"/>
          </p:nvPr>
        </p:nvSpPr>
        <p:spPr>
          <a:xfrm>
            <a:off x="228600" y="800100"/>
            <a:ext cx="4114800" cy="22632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15" name="Google Shape;115;g3cd9b6b537d_0_26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6" name="Google Shape;116;g3cd9b6b537d_0_26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7" name="Google Shape;117;g3cd9b6b537d_0_26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
        <p:cNvGrpSpPr/>
        <p:nvPr/>
      </p:nvGrpSpPr>
      <p:grpSpPr>
        <a:xfrm>
          <a:off x="0" y="0"/>
          <a:ext cx="0" cy="0"/>
          <a:chOff x="0" y="0"/>
          <a:chExt cx="0" cy="0"/>
        </a:xfrm>
      </p:grpSpPr>
      <p:sp>
        <p:nvSpPr>
          <p:cNvPr id="119" name="Google Shape;119;g3cd9b6b537d_0_273"/>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0" name="Google Shape;120;g3cd9b6b537d_0_273"/>
          <p:cNvSpPr txBox="1">
            <a:spLocks noGrp="1"/>
          </p:cNvSpPr>
          <p:nvPr>
            <p:ph type="body" idx="1"/>
          </p:nvPr>
        </p:nvSpPr>
        <p:spPr>
          <a:xfrm>
            <a:off x="361156" y="1453357"/>
            <a:ext cx="3886200" cy="7503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121" name="Google Shape;121;g3cd9b6b537d_0_27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2" name="Google Shape;122;g3cd9b6b537d_0_27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3" name="Google Shape;123;g3cd9b6b537d_0_27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
        <p:cNvGrpSpPr/>
        <p:nvPr/>
      </p:nvGrpSpPr>
      <p:grpSpPr>
        <a:xfrm>
          <a:off x="0" y="0"/>
          <a:ext cx="0" cy="0"/>
          <a:chOff x="0" y="0"/>
          <a:chExt cx="0" cy="0"/>
        </a:xfrm>
      </p:grpSpPr>
      <p:pic>
        <p:nvPicPr>
          <p:cNvPr id="15" name="Google Shape;15;p32" descr="A picture containing bird, flower&#10;&#10;Description automatically generated"/>
          <p:cNvPicPr preferRelativeResize="0"/>
          <p:nvPr/>
        </p:nvPicPr>
        <p:blipFill rotWithShape="1">
          <a:blip r:embed="rId2">
            <a:alphaModFix/>
          </a:blip>
          <a:srcRect/>
          <a:stretch/>
        </p:blipFill>
        <p:spPr>
          <a:xfrm>
            <a:off x="0" y="0"/>
            <a:ext cx="9144001" cy="512736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g3cd9b6b537d_0_27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6" name="Google Shape;126;g3cd9b6b537d_0_279"/>
          <p:cNvSpPr txBox="1">
            <a:spLocks noGrp="1"/>
          </p:cNvSpPr>
          <p:nvPr>
            <p:ph type="body" idx="1"/>
          </p:nvPr>
        </p:nvSpPr>
        <p:spPr>
          <a:xfrm>
            <a:off x="228600" y="800100"/>
            <a:ext cx="2019300" cy="22632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27" name="Google Shape;127;g3cd9b6b537d_0_279"/>
          <p:cNvSpPr txBox="1">
            <a:spLocks noGrp="1"/>
          </p:cNvSpPr>
          <p:nvPr>
            <p:ph type="body" idx="2"/>
          </p:nvPr>
        </p:nvSpPr>
        <p:spPr>
          <a:xfrm>
            <a:off x="2324100" y="800100"/>
            <a:ext cx="2019300" cy="22632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28" name="Google Shape;128;g3cd9b6b537d_0_27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9" name="Google Shape;129;g3cd9b6b537d_0_27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0" name="Google Shape;130;g3cd9b6b537d_0_27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
        <p:cNvGrpSpPr/>
        <p:nvPr/>
      </p:nvGrpSpPr>
      <p:grpSpPr>
        <a:xfrm>
          <a:off x="0" y="0"/>
          <a:ext cx="0" cy="0"/>
          <a:chOff x="0" y="0"/>
          <a:chExt cx="0" cy="0"/>
        </a:xfrm>
      </p:grpSpPr>
      <p:sp>
        <p:nvSpPr>
          <p:cNvPr id="132" name="Google Shape;132;g3cd9b6b537d_0_28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33" name="Google Shape;133;g3cd9b6b537d_0_286"/>
          <p:cNvSpPr txBox="1">
            <a:spLocks noGrp="1"/>
          </p:cNvSpPr>
          <p:nvPr>
            <p:ph type="body" idx="1"/>
          </p:nvPr>
        </p:nvSpPr>
        <p:spPr>
          <a:xfrm>
            <a:off x="228600" y="767556"/>
            <a:ext cx="2020200" cy="3201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34" name="Google Shape;134;g3cd9b6b537d_0_286"/>
          <p:cNvSpPr txBox="1">
            <a:spLocks noGrp="1"/>
          </p:cNvSpPr>
          <p:nvPr>
            <p:ph type="body" idx="2"/>
          </p:nvPr>
        </p:nvSpPr>
        <p:spPr>
          <a:xfrm>
            <a:off x="228600" y="1087438"/>
            <a:ext cx="2020200" cy="19758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35" name="Google Shape;135;g3cd9b6b537d_0_286"/>
          <p:cNvSpPr txBox="1">
            <a:spLocks noGrp="1"/>
          </p:cNvSpPr>
          <p:nvPr>
            <p:ph type="body" idx="3"/>
          </p:nvPr>
        </p:nvSpPr>
        <p:spPr>
          <a:xfrm>
            <a:off x="2322513" y="767556"/>
            <a:ext cx="2021100" cy="3201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36" name="Google Shape;136;g3cd9b6b537d_0_286"/>
          <p:cNvSpPr txBox="1">
            <a:spLocks noGrp="1"/>
          </p:cNvSpPr>
          <p:nvPr>
            <p:ph type="body" idx="4"/>
          </p:nvPr>
        </p:nvSpPr>
        <p:spPr>
          <a:xfrm>
            <a:off x="2322513" y="1087438"/>
            <a:ext cx="2021100" cy="19758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37" name="Google Shape;137;g3cd9b6b537d_0_28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8" name="Google Shape;138;g3cd9b6b537d_0_28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9" name="Google Shape;139;g3cd9b6b537d_0_28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
        <p:cNvGrpSpPr/>
        <p:nvPr/>
      </p:nvGrpSpPr>
      <p:grpSpPr>
        <a:xfrm>
          <a:off x="0" y="0"/>
          <a:ext cx="0" cy="0"/>
          <a:chOff x="0" y="0"/>
          <a:chExt cx="0" cy="0"/>
        </a:xfrm>
      </p:grpSpPr>
      <p:sp>
        <p:nvSpPr>
          <p:cNvPr id="141" name="Google Shape;141;g3cd9b6b537d_0_29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42" name="Google Shape;142;g3cd9b6b537d_0_29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3" name="Google Shape;143;g3cd9b6b537d_0_29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4" name="Google Shape;144;g3cd9b6b537d_0_29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5"/>
        <p:cNvGrpSpPr/>
        <p:nvPr/>
      </p:nvGrpSpPr>
      <p:grpSpPr>
        <a:xfrm>
          <a:off x="0" y="0"/>
          <a:ext cx="0" cy="0"/>
          <a:chOff x="0" y="0"/>
          <a:chExt cx="0" cy="0"/>
        </a:xfrm>
      </p:grpSpPr>
      <p:sp>
        <p:nvSpPr>
          <p:cNvPr id="146" name="Google Shape;146;g3cd9b6b537d_0_300"/>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47" name="Google Shape;147;g3cd9b6b537d_0_300"/>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148" name="Google Shape;148;g3cd9b6b537d_0_300"/>
          <p:cNvSpPr txBox="1">
            <a:spLocks noGrp="1"/>
          </p:cNvSpPr>
          <p:nvPr>
            <p:ph type="body" idx="2"/>
          </p:nvPr>
        </p:nvSpPr>
        <p:spPr>
          <a:xfrm>
            <a:off x="228600" y="717550"/>
            <a:ext cx="1504200" cy="23457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49" name="Google Shape;149;g3cd9b6b537d_0_30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50" name="Google Shape;150;g3cd9b6b537d_0_30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51" name="Google Shape;151;g3cd9b6b537d_0_30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2"/>
        <p:cNvGrpSpPr/>
        <p:nvPr/>
      </p:nvGrpSpPr>
      <p:grpSpPr>
        <a:xfrm>
          <a:off x="0" y="0"/>
          <a:ext cx="0" cy="0"/>
          <a:chOff x="0" y="0"/>
          <a:chExt cx="0" cy="0"/>
        </a:xfrm>
      </p:grpSpPr>
      <p:sp>
        <p:nvSpPr>
          <p:cNvPr id="153" name="Google Shape;153;g3cd9b6b537d_0_307"/>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54" name="Google Shape;154;g3cd9b6b537d_0_307"/>
          <p:cNvSpPr>
            <a:spLocks noGrp="1"/>
          </p:cNvSpPr>
          <p:nvPr>
            <p:ph type="pic" idx="2"/>
          </p:nvPr>
        </p:nvSpPr>
        <p:spPr>
          <a:xfrm>
            <a:off x="896144" y="306388"/>
            <a:ext cx="2743200" cy="2057400"/>
          </a:xfrm>
          <a:prstGeom prst="rect">
            <a:avLst/>
          </a:prstGeom>
          <a:noFill/>
          <a:ln>
            <a:noFill/>
          </a:ln>
        </p:spPr>
      </p:sp>
      <p:sp>
        <p:nvSpPr>
          <p:cNvPr id="155" name="Google Shape;155;g3cd9b6b537d_0_307"/>
          <p:cNvSpPr txBox="1">
            <a:spLocks noGrp="1"/>
          </p:cNvSpPr>
          <p:nvPr>
            <p:ph type="body" idx="1"/>
          </p:nvPr>
        </p:nvSpPr>
        <p:spPr>
          <a:xfrm>
            <a:off x="896144" y="2683669"/>
            <a:ext cx="2743200" cy="4026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56" name="Google Shape;156;g3cd9b6b537d_0_30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57" name="Google Shape;157;g3cd9b6b537d_0_30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58" name="Google Shape;158;g3cd9b6b537d_0_30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9"/>
        <p:cNvGrpSpPr/>
        <p:nvPr/>
      </p:nvGrpSpPr>
      <p:grpSpPr>
        <a:xfrm>
          <a:off x="0" y="0"/>
          <a:ext cx="0" cy="0"/>
          <a:chOff x="0" y="0"/>
          <a:chExt cx="0" cy="0"/>
        </a:xfrm>
      </p:grpSpPr>
      <p:sp>
        <p:nvSpPr>
          <p:cNvPr id="160" name="Google Shape;160;g3cd9b6b537d_0_31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1" name="Google Shape;161;g3cd9b6b537d_0_314"/>
          <p:cNvSpPr txBox="1">
            <a:spLocks noGrp="1"/>
          </p:cNvSpPr>
          <p:nvPr>
            <p:ph type="body" idx="1"/>
          </p:nvPr>
        </p:nvSpPr>
        <p:spPr>
          <a:xfrm rot="5400000">
            <a:off x="1154400" y="-125700"/>
            <a:ext cx="2263200"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62" name="Google Shape;162;g3cd9b6b537d_0_31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3" name="Google Shape;163;g3cd9b6b537d_0_31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4" name="Google Shape;164;g3cd9b6b537d_0_31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5"/>
        <p:cNvGrpSpPr/>
        <p:nvPr/>
      </p:nvGrpSpPr>
      <p:grpSpPr>
        <a:xfrm>
          <a:off x="0" y="0"/>
          <a:ext cx="0" cy="0"/>
          <a:chOff x="0" y="0"/>
          <a:chExt cx="0" cy="0"/>
        </a:xfrm>
      </p:grpSpPr>
      <p:sp>
        <p:nvSpPr>
          <p:cNvPr id="166" name="Google Shape;166;g3cd9b6b537d_0_320"/>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7" name="Google Shape;167;g3cd9b6b537d_0_320"/>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68" name="Google Shape;168;g3cd9b6b537d_0_32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9" name="Google Shape;169;g3cd9b6b537d_0_32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70" name="Google Shape;170;g3cd9b6b537d_0_32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
        <p:cNvGrpSpPr/>
        <p:nvPr/>
      </p:nvGrpSpPr>
      <p:grpSpPr>
        <a:xfrm>
          <a:off x="0" y="0"/>
          <a:ext cx="0" cy="0"/>
          <a:chOff x="0" y="0"/>
          <a:chExt cx="0" cy="0"/>
        </a:xfrm>
      </p:grpSpPr>
      <p:sp>
        <p:nvSpPr>
          <p:cNvPr id="17" name="Google Shape;17;p33"/>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33"/>
          <p:cNvSpPr txBox="1">
            <a:spLocks noGrp="1"/>
          </p:cNvSpPr>
          <p:nvPr>
            <p:ph type="dt" idx="10"/>
          </p:nvPr>
        </p:nvSpPr>
        <p:spPr>
          <a:xfrm>
            <a:off x="628650" y="4767263"/>
            <a:ext cx="2057400" cy="274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33"/>
          <p:cNvSpPr txBox="1">
            <a:spLocks noGrp="1"/>
          </p:cNvSpPr>
          <p:nvPr>
            <p:ph type="ftr" idx="11"/>
          </p:nvPr>
        </p:nvSpPr>
        <p:spPr>
          <a:xfrm>
            <a:off x="3028950" y="4767263"/>
            <a:ext cx="3086100" cy="274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1" name="Google Shape;21;p33" descr="A picture containing clock, drawing&#10;&#10;Description automatically generated"/>
          <p:cNvPicPr preferRelativeResize="0"/>
          <p:nvPr/>
        </p:nvPicPr>
        <p:blipFill rotWithShape="1">
          <a:blip r:embed="rId2">
            <a:alphaModFix/>
          </a:blip>
          <a:srcRect/>
          <a:stretch/>
        </p:blipFill>
        <p:spPr>
          <a:xfrm>
            <a:off x="0" y="0"/>
            <a:ext cx="9143999" cy="51435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
        <p:nvSpPr>
          <p:cNvPr id="23" name="Google Shape;23;p34"/>
          <p:cNvSpPr txBox="1">
            <a:spLocks noGrp="1"/>
          </p:cNvSpPr>
          <p:nvPr>
            <p:ph type="sldNum" idx="12"/>
          </p:nvPr>
        </p:nvSpPr>
        <p:spPr>
          <a:xfrm>
            <a:off x="0" y="4868863"/>
            <a:ext cx="432600" cy="2745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34"/>
          <p:cNvSpPr txBox="1">
            <a:spLocks noGrp="1"/>
          </p:cNvSpPr>
          <p:nvPr>
            <p:ph type="ftr" idx="11"/>
          </p:nvPr>
        </p:nvSpPr>
        <p:spPr>
          <a:xfrm>
            <a:off x="574108" y="4675553"/>
            <a:ext cx="1345800" cy="274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50">
                <a:solidFill>
                  <a:srgbClr val="92D05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 name="Google Shape;25;p34" descr="A picture containing person, room, game, people&#10;&#10;Description automatically generated"/>
          <p:cNvPicPr preferRelativeResize="0"/>
          <p:nvPr/>
        </p:nvPicPr>
        <p:blipFill rotWithShape="1">
          <a:blip r:embed="rId2">
            <a:alphaModFix/>
          </a:blip>
          <a:srcRect/>
          <a:stretch/>
        </p:blipFill>
        <p:spPr>
          <a:xfrm>
            <a:off x="2" y="1"/>
            <a:ext cx="9143997" cy="51434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6"/>
        <p:cNvGrpSpPr/>
        <p:nvPr/>
      </p:nvGrpSpPr>
      <p:grpSpPr>
        <a:xfrm>
          <a:off x="0" y="0"/>
          <a:ext cx="0" cy="0"/>
          <a:chOff x="0" y="0"/>
          <a:chExt cx="0" cy="0"/>
        </a:xfrm>
      </p:grpSpPr>
      <p:pic>
        <p:nvPicPr>
          <p:cNvPr id="27" name="Google Shape;27;p35" descr="A close up of a piece of paper&#10;&#10;Description automatically generated"/>
          <p:cNvPicPr preferRelativeResize="0"/>
          <p:nvPr/>
        </p:nvPicPr>
        <p:blipFill rotWithShape="1">
          <a:blip r:embed="rId2">
            <a:alphaModFix/>
          </a:blip>
          <a:srcRect/>
          <a:stretch/>
        </p:blipFill>
        <p:spPr>
          <a:xfrm>
            <a:off x="423" y="0"/>
            <a:ext cx="9143154" cy="51435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8"/>
        <p:cNvGrpSpPr/>
        <p:nvPr/>
      </p:nvGrpSpPr>
      <p:grpSpPr>
        <a:xfrm>
          <a:off x="0" y="0"/>
          <a:ext cx="0" cy="0"/>
          <a:chOff x="0" y="0"/>
          <a:chExt cx="0" cy="0"/>
        </a:xfrm>
      </p:grpSpPr>
      <p:pic>
        <p:nvPicPr>
          <p:cNvPr id="29" name="Google Shape;29;p36" descr="A picture containing people, riding, person, skiing&#10;&#10;Description automatically generated"/>
          <p:cNvPicPr preferRelativeResize="0"/>
          <p:nvPr/>
        </p:nvPicPr>
        <p:blipFill rotWithShape="1">
          <a:blip r:embed="rId2">
            <a:alphaModFix/>
          </a:blip>
          <a:srcRect/>
          <a:stretch/>
        </p:blipFill>
        <p:spPr>
          <a:xfrm>
            <a:off x="0" y="5948"/>
            <a:ext cx="9144000" cy="513160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37"/>
          <p:cNvSpPr txBox="1">
            <a:spLocks noGrp="1"/>
          </p:cNvSpPr>
          <p:nvPr>
            <p:ph type="sldNum" idx="12"/>
          </p:nvPr>
        </p:nvSpPr>
        <p:spPr>
          <a:xfrm>
            <a:off x="0" y="4868863"/>
            <a:ext cx="2057400" cy="2745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2" name="Google Shape;32;p37"/>
          <p:cNvSpPr txBox="1">
            <a:spLocks noGrp="1"/>
          </p:cNvSpPr>
          <p:nvPr>
            <p:ph type="ftr" idx="11"/>
          </p:nvPr>
        </p:nvSpPr>
        <p:spPr>
          <a:xfrm>
            <a:off x="574108" y="4675553"/>
            <a:ext cx="1345800" cy="274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50">
                <a:solidFill>
                  <a:srgbClr val="92D05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 name="Google Shape;33;p37" descr="A group of men on a field&#10;&#10;Description automatically generated"/>
          <p:cNvPicPr preferRelativeResize="0"/>
          <p:nvPr/>
        </p:nvPicPr>
        <p:blipFill rotWithShape="1">
          <a:blip r:embed="rId2">
            <a:alphaModFix/>
          </a:blip>
          <a:srcRect/>
          <a:stretch/>
        </p:blipFill>
        <p:spPr>
          <a:xfrm>
            <a:off x="0" y="5481"/>
            <a:ext cx="9144000" cy="513253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38"/>
          <p:cNvSpPr txBox="1">
            <a:spLocks noGrp="1"/>
          </p:cNvSpPr>
          <p:nvPr>
            <p:ph type="title"/>
          </p:nvPr>
        </p:nvSpPr>
        <p:spPr>
          <a:xfrm>
            <a:off x="630238" y="342900"/>
            <a:ext cx="2949600" cy="12003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38"/>
          <p:cNvSpPr txBox="1">
            <a:spLocks noGrp="1"/>
          </p:cNvSpPr>
          <p:nvPr>
            <p:ph type="body" idx="1"/>
          </p:nvPr>
        </p:nvSpPr>
        <p:spPr>
          <a:xfrm>
            <a:off x="3887788" y="741363"/>
            <a:ext cx="4629300" cy="36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38"/>
          <p:cNvSpPr txBox="1">
            <a:spLocks noGrp="1"/>
          </p:cNvSpPr>
          <p:nvPr>
            <p:ph type="body" idx="2"/>
          </p:nvPr>
        </p:nvSpPr>
        <p:spPr>
          <a:xfrm>
            <a:off x="630238" y="1543050"/>
            <a:ext cx="2949600" cy="2859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8" name="Google Shape;38;p38"/>
          <p:cNvSpPr txBox="1">
            <a:spLocks noGrp="1"/>
          </p:cNvSpPr>
          <p:nvPr>
            <p:ph type="ftr" idx="11"/>
          </p:nvPr>
        </p:nvSpPr>
        <p:spPr>
          <a:xfrm>
            <a:off x="574108" y="4675553"/>
            <a:ext cx="1345800" cy="274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50">
                <a:solidFill>
                  <a:srgbClr val="92D05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8"/>
          <p:cNvSpPr txBox="1">
            <a:spLocks noGrp="1"/>
          </p:cNvSpPr>
          <p:nvPr>
            <p:ph type="sldNum" idx="12"/>
          </p:nvPr>
        </p:nvSpPr>
        <p:spPr>
          <a:xfrm>
            <a:off x="0" y="4868863"/>
            <a:ext cx="2057400" cy="2745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0" name="Google Shape;40;p38" descr="A group of people on a field&#10;&#10;Description automatically generated"/>
          <p:cNvPicPr preferRelativeResize="0"/>
          <p:nvPr/>
        </p:nvPicPr>
        <p:blipFill rotWithShape="1">
          <a:blip r:embed="rId2">
            <a:alphaModFix/>
          </a:blip>
          <a:srcRect/>
          <a:stretch/>
        </p:blipFill>
        <p:spPr>
          <a:xfrm>
            <a:off x="0" y="596"/>
            <a:ext cx="9143998" cy="5142307"/>
          </a:xfrm>
          <a:prstGeom prst="rect">
            <a:avLst/>
          </a:prstGeom>
          <a:noFill/>
          <a:ln>
            <a:noFill/>
          </a:ln>
        </p:spPr>
      </p:pic>
      <p:sp>
        <p:nvSpPr>
          <p:cNvPr id="41" name="Google Shape;41;p38"/>
          <p:cNvSpPr txBox="1"/>
          <p:nvPr/>
        </p:nvSpPr>
        <p:spPr>
          <a:xfrm>
            <a:off x="355823" y="4730949"/>
            <a:ext cx="1345800" cy="27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92D050"/>
                </a:solidFill>
                <a:latin typeface="Calibri"/>
                <a:ea typeface="Calibri"/>
                <a:cs typeface="Calibri"/>
                <a:sym typeface="Calibri"/>
              </a:rPr>
              <a:t>impactcarolina.org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9"/>
          <p:cNvPicPr preferRelativeResize="0"/>
          <p:nvPr/>
        </p:nvPicPr>
        <p:blipFill rotWithShape="1">
          <a:blip r:embed="rId16">
            <a:alphaModFix/>
          </a:blip>
          <a:srcRect/>
          <a:stretch/>
        </p:blipFill>
        <p:spPr>
          <a:xfrm>
            <a:off x="0" y="0"/>
            <a:ext cx="9143997" cy="4480787"/>
          </a:xfrm>
          <a:prstGeom prst="rect">
            <a:avLst/>
          </a:prstGeom>
          <a:noFill/>
          <a:ln>
            <a:noFill/>
          </a:ln>
        </p:spPr>
      </p:pic>
      <p:pic>
        <p:nvPicPr>
          <p:cNvPr id="7" name="Google Shape;7;p29"/>
          <p:cNvPicPr preferRelativeResize="0"/>
          <p:nvPr/>
        </p:nvPicPr>
        <p:blipFill rotWithShape="1">
          <a:blip r:embed="rId17">
            <a:alphaModFix/>
          </a:blip>
          <a:srcRect/>
          <a:stretch/>
        </p:blipFill>
        <p:spPr>
          <a:xfrm>
            <a:off x="7114108" y="4482246"/>
            <a:ext cx="2029892" cy="661253"/>
          </a:xfrm>
          <a:prstGeom prst="rect">
            <a:avLst/>
          </a:prstGeom>
          <a:noFill/>
          <a:ln>
            <a:noFill/>
          </a:ln>
        </p:spPr>
      </p:pic>
      <p:sp>
        <p:nvSpPr>
          <p:cNvPr id="8" name="Google Shape;8;p29"/>
          <p:cNvSpPr txBox="1">
            <a:spLocks noGrp="1"/>
          </p:cNvSpPr>
          <p:nvPr>
            <p:ph type="ftr" idx="11"/>
          </p:nvPr>
        </p:nvSpPr>
        <p:spPr>
          <a:xfrm>
            <a:off x="574108" y="4675553"/>
            <a:ext cx="1345800" cy="274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92D05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6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g3cd9b6b537d_0_25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98" name="Google Shape;98;g3cd9b6b537d_0_251"/>
          <p:cNvSpPr txBox="1">
            <a:spLocks noGrp="1"/>
          </p:cNvSpPr>
          <p:nvPr>
            <p:ph type="body" idx="1"/>
          </p:nvPr>
        </p:nvSpPr>
        <p:spPr>
          <a:xfrm>
            <a:off x="228600" y="800100"/>
            <a:ext cx="4114800" cy="2263200"/>
          </a:xfrm>
          <a:prstGeom prst="rect">
            <a:avLst/>
          </a:prstGeom>
          <a:noFill/>
          <a:ln>
            <a:noFill/>
          </a:ln>
        </p:spPr>
        <p:txBody>
          <a:bodyPr spcFirstLastPara="1" wrap="square" lIns="45725" tIns="22850" rIns="45725" bIns="22850" anchor="t" anchorCtr="0">
            <a:normAutofit/>
          </a:bodyPr>
          <a:lstStyle>
            <a:lvl1pPr marL="457200" marR="0" lvl="0" indent="-330200" algn="l">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99" name="Google Shape;99;g3cd9b6b537d_0_25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00" name="Google Shape;100;g3cd9b6b537d_0_25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01" name="Google Shape;101;g3cd9b6b537d_0_25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spcBef>
                <a:spcPts val="0"/>
              </a:spcBef>
              <a:buNone/>
              <a:defRPr sz="600" b="0" i="0" u="none" strike="noStrike" cap="none">
                <a:solidFill>
                  <a:srgbClr val="888888"/>
                </a:solidFill>
                <a:latin typeface="Calibri"/>
                <a:ea typeface="Calibri"/>
                <a:cs typeface="Calibri"/>
                <a:sym typeface="Calibri"/>
              </a:defRPr>
            </a:lvl1pPr>
            <a:lvl2pPr marL="0" marR="0" lvl="1" indent="0" algn="r">
              <a:spcBef>
                <a:spcPts val="0"/>
              </a:spcBef>
              <a:buNone/>
              <a:defRPr sz="600" b="0" i="0" u="none" strike="noStrike" cap="none">
                <a:solidFill>
                  <a:srgbClr val="888888"/>
                </a:solidFill>
                <a:latin typeface="Calibri"/>
                <a:ea typeface="Calibri"/>
                <a:cs typeface="Calibri"/>
                <a:sym typeface="Calibri"/>
              </a:defRPr>
            </a:lvl2pPr>
            <a:lvl3pPr marL="0" marR="0" lvl="2" indent="0" algn="r">
              <a:spcBef>
                <a:spcPts val="0"/>
              </a:spcBef>
              <a:buNone/>
              <a:defRPr sz="600" b="0" i="0" u="none" strike="noStrike" cap="none">
                <a:solidFill>
                  <a:srgbClr val="888888"/>
                </a:solidFill>
                <a:latin typeface="Calibri"/>
                <a:ea typeface="Calibri"/>
                <a:cs typeface="Calibri"/>
                <a:sym typeface="Calibri"/>
              </a:defRPr>
            </a:lvl3pPr>
            <a:lvl4pPr marL="0" marR="0" lvl="3" indent="0" algn="r">
              <a:spcBef>
                <a:spcPts val="0"/>
              </a:spcBef>
              <a:buNone/>
              <a:defRPr sz="600" b="0" i="0" u="none" strike="noStrike" cap="none">
                <a:solidFill>
                  <a:srgbClr val="888888"/>
                </a:solidFill>
                <a:latin typeface="Calibri"/>
                <a:ea typeface="Calibri"/>
                <a:cs typeface="Calibri"/>
                <a:sym typeface="Calibri"/>
              </a:defRPr>
            </a:lvl4pPr>
            <a:lvl5pPr marL="0" marR="0" lvl="4" indent="0" algn="r">
              <a:spcBef>
                <a:spcPts val="0"/>
              </a:spcBef>
              <a:buNone/>
              <a:defRPr sz="600" b="0" i="0" u="none" strike="noStrike" cap="none">
                <a:solidFill>
                  <a:srgbClr val="888888"/>
                </a:solidFill>
                <a:latin typeface="Calibri"/>
                <a:ea typeface="Calibri"/>
                <a:cs typeface="Calibri"/>
                <a:sym typeface="Calibri"/>
              </a:defRPr>
            </a:lvl5pPr>
            <a:lvl6pPr marL="0" marR="0" lvl="5" indent="0" algn="r">
              <a:spcBef>
                <a:spcPts val="0"/>
              </a:spcBef>
              <a:buNone/>
              <a:defRPr sz="600" b="0" i="0" u="none" strike="noStrike" cap="none">
                <a:solidFill>
                  <a:srgbClr val="888888"/>
                </a:solidFill>
                <a:latin typeface="Calibri"/>
                <a:ea typeface="Calibri"/>
                <a:cs typeface="Calibri"/>
                <a:sym typeface="Calibri"/>
              </a:defRPr>
            </a:lvl6pPr>
            <a:lvl7pPr marL="0" marR="0" lvl="6" indent="0" algn="r">
              <a:spcBef>
                <a:spcPts val="0"/>
              </a:spcBef>
              <a:buNone/>
              <a:defRPr sz="600" b="0" i="0" u="none" strike="noStrike" cap="none">
                <a:solidFill>
                  <a:srgbClr val="888888"/>
                </a:solidFill>
                <a:latin typeface="Calibri"/>
                <a:ea typeface="Calibri"/>
                <a:cs typeface="Calibri"/>
                <a:sym typeface="Calibri"/>
              </a:defRPr>
            </a:lvl7pPr>
            <a:lvl8pPr marL="0" marR="0" lvl="7" indent="0" algn="r">
              <a:spcBef>
                <a:spcPts val="0"/>
              </a:spcBef>
              <a:buNone/>
              <a:defRPr sz="600" b="0" i="0" u="none" strike="noStrike" cap="none">
                <a:solidFill>
                  <a:srgbClr val="888888"/>
                </a:solidFill>
                <a:latin typeface="Calibri"/>
                <a:ea typeface="Calibri"/>
                <a:cs typeface="Calibri"/>
                <a:sym typeface="Calibri"/>
              </a:defRPr>
            </a:lvl8pPr>
            <a:lvl9pPr marL="0" marR="0" lvl="8" indent="0" algn="r">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svg"/><Relationship Id="rId1" Type="http://schemas.openxmlformats.org/officeDocument/2006/relationships/slideLayout" Target="../slideLayouts/slideLayout26.xml"/><Relationship Id="rId5" Type="http://schemas.openxmlformats.org/officeDocument/2006/relationships/image" Target="../media/image37.pn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38.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36.svg"/><Relationship Id="rId5" Type="http://schemas.openxmlformats.org/officeDocument/2006/relationships/image" Target="../media/image34.sv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hyperlink" Target="https://www.shrm.org/topics-tools/tools/hr-answers/basics-"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
          <p:cNvSpPr txBox="1"/>
          <p:nvPr/>
        </p:nvSpPr>
        <p:spPr>
          <a:xfrm>
            <a:off x="352300" y="1193800"/>
            <a:ext cx="5943600" cy="11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a:solidFill>
                  <a:srgbClr val="FFFFFF"/>
                </a:solidFill>
                <a:latin typeface="Varela Round"/>
                <a:ea typeface="Varela Round"/>
                <a:cs typeface="Varela Round"/>
                <a:sym typeface="Varela Round"/>
              </a:rPr>
              <a:t>What’s in Store?</a:t>
            </a:r>
            <a:endParaRPr sz="3000" b="1">
              <a:solidFill>
                <a:srgbClr val="FFFFFF"/>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3000"/>
              <a:buFont typeface="Arial"/>
              <a:buNone/>
            </a:pPr>
            <a:r>
              <a:rPr lang="en-US" sz="3000" b="1">
                <a:solidFill>
                  <a:srgbClr val="FFFFFF"/>
                </a:solidFill>
                <a:latin typeface="Varela Round"/>
                <a:ea typeface="Varela Round"/>
                <a:cs typeface="Varela Round"/>
                <a:sym typeface="Varela Round"/>
              </a:rPr>
              <a:t>Legal Substances in Local Retail Settings</a:t>
            </a:r>
            <a:endParaRPr sz="3000" b="1" i="0" u="none" strike="noStrike" cap="none">
              <a:solidFill>
                <a:srgbClr val="FFFFFF"/>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FFFFFF"/>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ts val="3000"/>
              <a:buFont typeface="Arial"/>
              <a:buNone/>
            </a:pPr>
            <a:endParaRPr sz="2200" b="1" i="0" u="none" strike="noStrike" cap="none">
              <a:solidFill>
                <a:srgbClr val="76BC21"/>
              </a:solidFill>
              <a:latin typeface="Varela Round"/>
              <a:ea typeface="Varela Round"/>
              <a:cs typeface="Varela Round"/>
              <a:sym typeface="Varela Round"/>
            </a:endParaRPr>
          </a:p>
        </p:txBody>
      </p:sp>
      <p:sp>
        <p:nvSpPr>
          <p:cNvPr id="176" name="Google Shape;176;p1"/>
          <p:cNvSpPr txBox="1"/>
          <p:nvPr/>
        </p:nvSpPr>
        <p:spPr>
          <a:xfrm>
            <a:off x="352300" y="2843000"/>
            <a:ext cx="2091300" cy="68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a:solidFill>
                  <a:srgbClr val="FFFFFF"/>
                </a:solidFill>
                <a:latin typeface="Proxima Nova"/>
                <a:ea typeface="Proxima Nova"/>
                <a:cs typeface="Proxima Nova"/>
                <a:sym typeface="Proxima Nova"/>
              </a:rPr>
              <a:t>Kristin Blumenstein</a:t>
            </a:r>
            <a:endParaRPr sz="1200">
              <a:solidFill>
                <a:srgbClr val="FFFFFF"/>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200"/>
              <a:buFont typeface="Arial"/>
              <a:buNone/>
            </a:pPr>
            <a:r>
              <a:rPr lang="en-US" sz="1200">
                <a:solidFill>
                  <a:srgbClr val="FFFFFF"/>
                </a:solidFill>
                <a:latin typeface="Proxima Nova"/>
                <a:ea typeface="Proxima Nova"/>
                <a:cs typeface="Proxima Nova"/>
                <a:sym typeface="Proxima Nova"/>
              </a:rPr>
              <a:t>Kelly V. Teague, CPS</a:t>
            </a:r>
            <a:endParaRPr sz="1200">
              <a:solidFill>
                <a:srgbClr val="FFFFFF"/>
              </a:solidFill>
              <a:latin typeface="Proxima Nova"/>
              <a:ea typeface="Proxima Nova"/>
              <a:cs typeface="Proxima Nova"/>
              <a:sym typeface="Proxima Nova"/>
            </a:endParaRPr>
          </a:p>
        </p:txBody>
      </p:sp>
      <p:sp>
        <p:nvSpPr>
          <p:cNvPr id="177" name="Google Shape;177;p1"/>
          <p:cNvSpPr txBox="1"/>
          <p:nvPr/>
        </p:nvSpPr>
        <p:spPr>
          <a:xfrm>
            <a:off x="3362193" y="2843000"/>
            <a:ext cx="1543800" cy="68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roxima Nova"/>
                <a:ea typeface="Proxima Nova"/>
                <a:cs typeface="Proxima Nova"/>
                <a:sym typeface="Proxima Nova"/>
              </a:rPr>
              <a:t>March </a:t>
            </a:r>
            <a:r>
              <a:rPr lang="en-US" sz="1200">
                <a:solidFill>
                  <a:schemeClr val="lt1"/>
                </a:solidFill>
                <a:latin typeface="Proxima Nova"/>
                <a:ea typeface="Proxima Nova"/>
                <a:cs typeface="Proxima Nova"/>
                <a:sym typeface="Proxima Nova"/>
              </a:rPr>
              <a:t>10</a:t>
            </a:r>
            <a:r>
              <a:rPr lang="en-US" sz="1200" b="0" i="0" u="none" strike="noStrike" cap="none">
                <a:solidFill>
                  <a:schemeClr val="lt1"/>
                </a:solidFill>
                <a:latin typeface="Proxima Nova"/>
                <a:ea typeface="Proxima Nova"/>
                <a:cs typeface="Proxima Nova"/>
                <a:sym typeface="Proxima Nova"/>
              </a:rPr>
              <a:t>, </a:t>
            </a:r>
            <a:r>
              <a:rPr lang="en-US" sz="1200">
                <a:solidFill>
                  <a:schemeClr val="lt1"/>
                </a:solidFill>
                <a:latin typeface="Proxima Nova"/>
                <a:ea typeface="Proxima Nova"/>
                <a:cs typeface="Proxima Nova"/>
                <a:sym typeface="Proxima Nova"/>
              </a:rPr>
              <a:t>2026</a:t>
            </a:r>
            <a:endParaRPr sz="1200" b="0" i="0" u="none" strike="noStrike" cap="none">
              <a:solidFill>
                <a:srgbClr val="FFFFFF"/>
              </a:solidFill>
              <a:latin typeface="Proxima Nova"/>
              <a:ea typeface="Proxima Nova"/>
              <a:cs typeface="Proxima Nova"/>
              <a:sym typeface="Proxima Nova"/>
            </a:endParaRPr>
          </a:p>
        </p:txBody>
      </p:sp>
      <p:cxnSp>
        <p:nvCxnSpPr>
          <p:cNvPr id="178" name="Google Shape;178;p1"/>
          <p:cNvCxnSpPr/>
          <p:nvPr/>
        </p:nvCxnSpPr>
        <p:spPr>
          <a:xfrm>
            <a:off x="459004" y="2893775"/>
            <a:ext cx="444600" cy="0"/>
          </a:xfrm>
          <a:prstGeom prst="straightConnector1">
            <a:avLst/>
          </a:prstGeom>
          <a:noFill/>
          <a:ln w="9525" cap="flat" cmpd="sng">
            <a:solidFill>
              <a:srgbClr val="FFFFFF"/>
            </a:solidFill>
            <a:prstDash val="solid"/>
            <a:round/>
            <a:headEnd type="none" w="sm" len="sm"/>
            <a:tailEnd type="none" w="sm" len="sm"/>
          </a:ln>
        </p:spPr>
      </p:cxnSp>
      <p:cxnSp>
        <p:nvCxnSpPr>
          <p:cNvPr id="179" name="Google Shape;179;p1"/>
          <p:cNvCxnSpPr/>
          <p:nvPr/>
        </p:nvCxnSpPr>
        <p:spPr>
          <a:xfrm>
            <a:off x="3461979" y="2893775"/>
            <a:ext cx="444600" cy="0"/>
          </a:xfrm>
          <a:prstGeom prst="straightConnector1">
            <a:avLst/>
          </a:prstGeom>
          <a:noFill/>
          <a:ln w="9525" cap="flat" cmpd="sng">
            <a:solidFill>
              <a:srgbClr val="FFFFFF"/>
            </a:solidFill>
            <a:prstDash val="solid"/>
            <a:round/>
            <a:headEnd type="none" w="sm" len="sm"/>
            <a:tailEnd type="none" w="sm" len="sm"/>
          </a:ln>
        </p:spPr>
      </p:cxnSp>
      <p:sp>
        <p:nvSpPr>
          <p:cNvPr id="180" name="Google Shape;180;p1"/>
          <p:cNvSpPr txBox="1">
            <a:spLocks noGrp="1"/>
          </p:cNvSpPr>
          <p:nvPr>
            <p:ph type="ftr" idx="11"/>
          </p:nvPr>
        </p:nvSpPr>
        <p:spPr>
          <a:xfrm>
            <a:off x="574108" y="4675553"/>
            <a:ext cx="1345753"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50" b="0" i="0" u="none" strike="noStrike" cap="none">
                <a:solidFill>
                  <a:srgbClr val="92D050"/>
                </a:solidFill>
                <a:latin typeface="Calibri"/>
                <a:ea typeface="Calibri"/>
                <a:cs typeface="Calibri"/>
                <a:sym typeface="Calibri"/>
              </a:rPr>
              <a:t>impactcarolina.org</a:t>
            </a:r>
            <a:endParaRPr sz="1050" b="0" i="0" u="none" strike="noStrike" cap="none">
              <a:solidFill>
                <a:srgbClr val="92D05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3cd18ceb4a1_0_328"/>
          <p:cNvSpPr txBox="1"/>
          <p:nvPr/>
        </p:nvSpPr>
        <p:spPr>
          <a:xfrm>
            <a:off x="690725" y="112175"/>
            <a:ext cx="8882100" cy="7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100" b="1">
                <a:solidFill>
                  <a:srgbClr val="FFFFFF"/>
                </a:solidFill>
              </a:rPr>
              <a:t>Caveats</a:t>
            </a:r>
            <a:endParaRPr sz="2100" b="1">
              <a:solidFill>
                <a:srgbClr val="FFFFFF"/>
              </a:solidFill>
            </a:endParaRPr>
          </a:p>
        </p:txBody>
      </p:sp>
      <p:sp>
        <p:nvSpPr>
          <p:cNvPr id="243" name="Google Shape;243;g3cd18ceb4a1_0_328"/>
          <p:cNvSpPr txBox="1"/>
          <p:nvPr/>
        </p:nvSpPr>
        <p:spPr>
          <a:xfrm>
            <a:off x="156900" y="1026025"/>
            <a:ext cx="4322700" cy="19086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US" sz="1600" b="1"/>
              <a:t>Different Substances=Different Protocol</a:t>
            </a:r>
            <a:endParaRPr sz="1600" b="1"/>
          </a:p>
          <a:p>
            <a:pPr marL="457200" lvl="0" indent="-330200" algn="l" rtl="0">
              <a:spcBef>
                <a:spcPts val="0"/>
              </a:spcBef>
              <a:spcAft>
                <a:spcPts val="0"/>
              </a:spcAft>
              <a:buSzPts val="1600"/>
              <a:buChar char="●"/>
            </a:pPr>
            <a:r>
              <a:rPr lang="en-US" sz="1600" b="1"/>
              <a:t>How will you package/present findings</a:t>
            </a:r>
            <a:endParaRPr sz="1600" b="1"/>
          </a:p>
          <a:p>
            <a:pPr marL="457200" lvl="0" indent="-330200" algn="l" rtl="0">
              <a:spcBef>
                <a:spcPts val="0"/>
              </a:spcBef>
              <a:spcAft>
                <a:spcPts val="0"/>
              </a:spcAft>
              <a:buSzPts val="1600"/>
              <a:buChar char="●"/>
            </a:pPr>
            <a:r>
              <a:rPr lang="en-US" sz="1600" b="1"/>
              <a:t>ID What you want to accomplish with the strategy (what is this helping you satisfy?)</a:t>
            </a:r>
            <a:endParaRPr sz="1600" b="1"/>
          </a:p>
        </p:txBody>
      </p:sp>
      <p:pic>
        <p:nvPicPr>
          <p:cNvPr id="244" name="Google Shape;244;g3cd18ceb4a1_0_328"/>
          <p:cNvPicPr preferRelativeResize="0"/>
          <p:nvPr/>
        </p:nvPicPr>
        <p:blipFill>
          <a:blip r:embed="rId3">
            <a:alphaModFix/>
          </a:blip>
          <a:stretch>
            <a:fillRect/>
          </a:stretch>
        </p:blipFill>
        <p:spPr>
          <a:xfrm>
            <a:off x="5421075" y="983375"/>
            <a:ext cx="3570526" cy="33750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6"/>
          <p:cNvSpPr txBox="1"/>
          <p:nvPr/>
        </p:nvSpPr>
        <p:spPr>
          <a:xfrm>
            <a:off x="459000" y="0"/>
            <a:ext cx="6505500" cy="5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Varela Round"/>
              <a:ea typeface="Varela Round"/>
              <a:cs typeface="Varela Round"/>
              <a:sym typeface="Varela Round"/>
            </a:endParaRPr>
          </a:p>
        </p:txBody>
      </p:sp>
      <p:sp>
        <p:nvSpPr>
          <p:cNvPr id="250" name="Google Shape;250;p6"/>
          <p:cNvSpPr txBox="1"/>
          <p:nvPr/>
        </p:nvSpPr>
        <p:spPr>
          <a:xfrm>
            <a:off x="2375775" y="892775"/>
            <a:ext cx="4245600" cy="10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1" i="0" u="none" strike="noStrike" cap="none">
              <a:solidFill>
                <a:srgbClr val="000000"/>
              </a:solidFill>
              <a:latin typeface="Poppins"/>
              <a:ea typeface="Poppins"/>
              <a:cs typeface="Poppins"/>
              <a:sym typeface="Poppins"/>
            </a:endParaRPr>
          </a:p>
        </p:txBody>
      </p:sp>
      <p:sp>
        <p:nvSpPr>
          <p:cNvPr id="251" name="Google Shape;251;p6"/>
          <p:cNvSpPr txBox="1"/>
          <p:nvPr/>
        </p:nvSpPr>
        <p:spPr>
          <a:xfrm>
            <a:off x="-1097946" y="-117543"/>
            <a:ext cx="4683300" cy="748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750"/>
              <a:buFont typeface="Arial"/>
              <a:buNone/>
            </a:pPr>
            <a:r>
              <a:rPr lang="en-US" sz="750" b="0" i="0" u="none" strike="noStrike" cap="none">
                <a:solidFill>
                  <a:schemeClr val="dk1"/>
                </a:solidFill>
                <a:latin typeface="Times New Roman"/>
                <a:ea typeface="Times New Roman"/>
                <a:cs typeface="Times New Roman"/>
                <a:sym typeface="Times New Roman"/>
              </a:rPr>
              <a:t> 			</a:t>
            </a:r>
            <a:endParaRPr sz="750" b="0" i="0" u="none" strike="noStrike" cap="none">
              <a:solidFill>
                <a:schemeClr val="dk1"/>
              </a:solidFill>
              <a:latin typeface="Times New Roman"/>
              <a:ea typeface="Times New Roman"/>
              <a:cs typeface="Times New Roman"/>
              <a:sym typeface="Times New Roman"/>
            </a:endParaRPr>
          </a:p>
          <a:p>
            <a:pPr marL="50800" marR="0" lvl="0" indent="0" algn="l" rtl="0">
              <a:lnSpc>
                <a:spcPct val="115000"/>
              </a:lnSpc>
              <a:spcBef>
                <a:spcPts val="0"/>
              </a:spcBef>
              <a:spcAft>
                <a:spcPts val="0"/>
              </a:spcAft>
              <a:buClr>
                <a:srgbClr val="000000"/>
              </a:buClr>
              <a:buSzPts val="750"/>
              <a:buFont typeface="Arial"/>
              <a:buNone/>
            </a:pPr>
            <a:r>
              <a:rPr lang="en-US" sz="750" b="0" i="0" u="none" strike="noStrike" cap="none">
                <a:solidFill>
                  <a:schemeClr val="lt1"/>
                </a:solidFill>
                <a:latin typeface="Arial"/>
                <a:ea typeface="Arial"/>
                <a:cs typeface="Arial"/>
                <a:sym typeface="Arial"/>
              </a:rPr>
              <a:t> 		              </a:t>
            </a:r>
            <a:r>
              <a:rPr lang="en-US" sz="2800" b="1" i="0" u="none" strike="noStrike" cap="none">
                <a:solidFill>
                  <a:schemeClr val="lt1"/>
                </a:solidFill>
                <a:latin typeface="Arial"/>
                <a:ea typeface="Arial"/>
                <a:cs typeface="Arial"/>
                <a:sym typeface="Arial"/>
              </a:rPr>
              <a:t>4 P’s</a:t>
            </a:r>
            <a:r>
              <a:rPr lang="en-US" sz="750" b="0" i="0" u="none" strike="noStrike" cap="none">
                <a:solidFill>
                  <a:schemeClr val="lt1"/>
                </a:solidFill>
                <a:latin typeface="Arial"/>
                <a:ea typeface="Arial"/>
                <a:cs typeface="Arial"/>
                <a:sym typeface="Arial"/>
              </a:rPr>
              <a:t>	</a:t>
            </a:r>
            <a:endParaRPr sz="750" b="0" i="0" u="none" strike="noStrike" cap="none">
              <a:solidFill>
                <a:schemeClr val="lt1"/>
              </a:solidFill>
              <a:latin typeface="Arial"/>
              <a:ea typeface="Arial"/>
              <a:cs typeface="Arial"/>
              <a:sym typeface="Arial"/>
            </a:endParaRPr>
          </a:p>
        </p:txBody>
      </p:sp>
      <p:sp>
        <p:nvSpPr>
          <p:cNvPr id="252" name="Google Shape;252;p6"/>
          <p:cNvSpPr/>
          <p:nvPr/>
        </p:nvSpPr>
        <p:spPr>
          <a:xfrm>
            <a:off x="513648" y="2083242"/>
            <a:ext cx="1812897" cy="2639834"/>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635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Is alcohol cheaper than non-Alcohol like water/soda?</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larger quantities cheaper than smaller quantities?</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How much are the taxes?</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What is the single pack/item price? (tobacco products)</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How much are menthol cigarettes compared to non-menthol cigarettes?</a:t>
            </a:r>
            <a:endParaRPr/>
          </a:p>
        </p:txBody>
      </p:sp>
      <p:sp>
        <p:nvSpPr>
          <p:cNvPr id="253" name="Google Shape;253;p6"/>
          <p:cNvSpPr/>
          <p:nvPr/>
        </p:nvSpPr>
        <p:spPr>
          <a:xfrm>
            <a:off x="2678923" y="2083242"/>
            <a:ext cx="1812897" cy="2639834"/>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single units sold?</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high-content alcoholic beverages served?</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Do they sell caffeinated alcoholic products?</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Do they sell brands that are popular among youth?</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Do they sell flavored products? (tobacco)</a:t>
            </a:r>
            <a:endParaRPr/>
          </a:p>
        </p:txBody>
      </p:sp>
      <p:sp>
        <p:nvSpPr>
          <p:cNvPr id="254" name="Google Shape;254;p6"/>
          <p:cNvSpPr/>
          <p:nvPr/>
        </p:nvSpPr>
        <p:spPr>
          <a:xfrm>
            <a:off x="4844198" y="2058485"/>
            <a:ext cx="1769385" cy="2639833"/>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Do they advertise specials?</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there displays related to holidays or events?</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there displays in non-alcohol-related parts of the store?</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gifts attached to alcohol or tobacco purchases?</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there product ads within 3 feet of the floor?</a:t>
            </a:r>
            <a:endParaRPr/>
          </a:p>
        </p:txBody>
      </p:sp>
      <p:sp>
        <p:nvSpPr>
          <p:cNvPr id="255" name="Google Shape;255;p6"/>
          <p:cNvSpPr/>
          <p:nvPr/>
        </p:nvSpPr>
        <p:spPr>
          <a:xfrm>
            <a:off x="7058138" y="2058485"/>
            <a:ext cx="1808922" cy="2639833"/>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products placed beside water/soda coolers?</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products by the entrance/exit?</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products on or beside the checkout counter?</a:t>
            </a:r>
            <a:endParaRPr/>
          </a:p>
          <a:p>
            <a:pPr marL="0" marR="0" lvl="0" indent="-698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 Are products beside candy, toys, or ice cream?</a:t>
            </a:r>
            <a:endParaRPr/>
          </a:p>
        </p:txBody>
      </p:sp>
      <p:sp>
        <p:nvSpPr>
          <p:cNvPr id="256" name="Google Shape;256;p6"/>
          <p:cNvSpPr/>
          <p:nvPr/>
        </p:nvSpPr>
        <p:spPr>
          <a:xfrm>
            <a:off x="598598" y="1277507"/>
            <a:ext cx="1653871" cy="421419"/>
          </a:xfrm>
          <a:prstGeom prst="roundRect">
            <a:avLst>
              <a:gd name="adj" fmla="val 16667"/>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Price</a:t>
            </a:r>
            <a:endParaRPr/>
          </a:p>
        </p:txBody>
      </p:sp>
      <p:sp>
        <p:nvSpPr>
          <p:cNvPr id="257" name="Google Shape;257;p6"/>
          <p:cNvSpPr/>
          <p:nvPr/>
        </p:nvSpPr>
        <p:spPr>
          <a:xfrm>
            <a:off x="2764507" y="1282808"/>
            <a:ext cx="1653871" cy="421419"/>
          </a:xfrm>
          <a:prstGeom prst="roundRect">
            <a:avLst>
              <a:gd name="adj" fmla="val 16667"/>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Product</a:t>
            </a:r>
            <a:endParaRPr/>
          </a:p>
        </p:txBody>
      </p:sp>
      <p:sp>
        <p:nvSpPr>
          <p:cNvPr id="258" name="Google Shape;258;p6"/>
          <p:cNvSpPr/>
          <p:nvPr/>
        </p:nvSpPr>
        <p:spPr>
          <a:xfrm>
            <a:off x="4844198" y="1277508"/>
            <a:ext cx="1653871" cy="421419"/>
          </a:xfrm>
          <a:prstGeom prst="roundRect">
            <a:avLst>
              <a:gd name="adj" fmla="val 16667"/>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Promotion</a:t>
            </a:r>
            <a:endParaRPr/>
          </a:p>
        </p:txBody>
      </p:sp>
      <p:sp>
        <p:nvSpPr>
          <p:cNvPr id="259" name="Google Shape;259;p6"/>
          <p:cNvSpPr/>
          <p:nvPr/>
        </p:nvSpPr>
        <p:spPr>
          <a:xfrm>
            <a:off x="7135663" y="1277509"/>
            <a:ext cx="1653871" cy="421419"/>
          </a:xfrm>
          <a:prstGeom prst="roundRect">
            <a:avLst>
              <a:gd name="adj" fmla="val 16667"/>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Placement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4">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4">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4">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4">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5">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5">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55">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4"/>
          <p:cNvSpPr txBox="1"/>
          <p:nvPr/>
        </p:nvSpPr>
        <p:spPr>
          <a:xfrm>
            <a:off x="437322" y="159026"/>
            <a:ext cx="401540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Types of Scans</a:t>
            </a:r>
            <a:endParaRPr/>
          </a:p>
        </p:txBody>
      </p:sp>
      <p:sp>
        <p:nvSpPr>
          <p:cNvPr id="265" name="Google Shape;265;p14"/>
          <p:cNvSpPr/>
          <p:nvPr/>
        </p:nvSpPr>
        <p:spPr>
          <a:xfrm>
            <a:off x="437322" y="1550006"/>
            <a:ext cx="2242268" cy="2560318"/>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Physical Locations</a:t>
            </a:r>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OFF-PREMISE</a:t>
            </a:r>
            <a:r>
              <a:rPr lang="en-US" sz="1400" b="0" i="0" u="none" strike="noStrike" cap="none">
                <a:solidFill>
                  <a:srgbClr val="000000"/>
                </a:solidFill>
                <a:latin typeface="Arial"/>
                <a:ea typeface="Arial"/>
                <a:cs typeface="Arial"/>
                <a:sym typeface="Arial"/>
              </a:rPr>
              <a:t>: </a:t>
            </a:r>
            <a:r>
              <a:rPr lang="en-US" sz="1200" b="0" i="0" u="none" strike="noStrike" cap="none">
                <a:solidFill>
                  <a:srgbClr val="000000"/>
                </a:solidFill>
                <a:latin typeface="Arial"/>
                <a:ea typeface="Arial"/>
                <a:cs typeface="Arial"/>
                <a:sym typeface="Arial"/>
              </a:rPr>
              <a:t>GROCERY STORES, GAS STATIONS, ABC STORES, CONVENIENCE STORES, TOBACCO/VAPE SHOPS</a:t>
            </a: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1" i="0" u="none" strike="noStrike" cap="none">
                <a:solidFill>
                  <a:srgbClr val="000000"/>
                </a:solidFill>
                <a:latin typeface="Arial"/>
                <a:ea typeface="Arial"/>
                <a:cs typeface="Arial"/>
                <a:sym typeface="Arial"/>
              </a:rPr>
              <a:t>ON-PREMISE:</a:t>
            </a:r>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RESTAURANTS, BARS</a:t>
            </a:r>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66" name="Google Shape;266;p14"/>
          <p:cNvSpPr/>
          <p:nvPr/>
        </p:nvSpPr>
        <p:spPr>
          <a:xfrm>
            <a:off x="3256060" y="1550005"/>
            <a:ext cx="2282023" cy="2560319"/>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Advertising</a:t>
            </a:r>
            <a:endParaRPr/>
          </a:p>
          <a:p>
            <a:pPr marL="0" marR="0" lvl="0" indent="0" algn="ctr"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ON/IN STORES, BILLBOARDS,</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BUSES,</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ETC.</a:t>
            </a:r>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67" name="Google Shape;267;p14"/>
          <p:cNvSpPr/>
          <p:nvPr/>
        </p:nvSpPr>
        <p:spPr>
          <a:xfrm>
            <a:off x="6194066" y="1550006"/>
            <a:ext cx="2162755" cy="2560319"/>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Media Advertising</a:t>
            </a:r>
            <a:endParaRPr/>
          </a:p>
          <a:p>
            <a:pPr marL="0" marR="0" lvl="0" indent="0" algn="ctr"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TV</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RADIO</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SOCIAL MEDIA</a:t>
            </a:r>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271"/>
        <p:cNvGrpSpPr/>
        <p:nvPr/>
      </p:nvGrpSpPr>
      <p:grpSpPr>
        <a:xfrm>
          <a:off x="0" y="0"/>
          <a:ext cx="0" cy="0"/>
          <a:chOff x="0" y="0"/>
          <a:chExt cx="0" cy="0"/>
        </a:xfrm>
      </p:grpSpPr>
      <p:sp>
        <p:nvSpPr>
          <p:cNvPr id="272" name="Google Shape;272;g3cd9b6b537d_0_84"/>
          <p:cNvSpPr/>
          <p:nvPr/>
        </p:nvSpPr>
        <p:spPr>
          <a:xfrm>
            <a:off x="-184441" y="-102281"/>
            <a:ext cx="4038787" cy="5425836"/>
          </a:xfrm>
          <a:custGeom>
            <a:avLst/>
            <a:gdLst/>
            <a:ahLst/>
            <a:cxnLst/>
            <a:rect l="l" t="t" r="r" b="b"/>
            <a:pathLst>
              <a:path w="1386708" h="1862948" extrusionOk="0">
                <a:moveTo>
                  <a:pt x="33544" y="0"/>
                </a:moveTo>
                <a:lnTo>
                  <a:pt x="1353164" y="0"/>
                </a:lnTo>
                <a:cubicBezTo>
                  <a:pt x="1371690" y="0"/>
                  <a:pt x="1386708" y="15018"/>
                  <a:pt x="1386708" y="33544"/>
                </a:cubicBezTo>
                <a:lnTo>
                  <a:pt x="1386708" y="1829403"/>
                </a:lnTo>
                <a:cubicBezTo>
                  <a:pt x="1386708" y="1838300"/>
                  <a:pt x="1383174" y="1846832"/>
                  <a:pt x="1376883" y="1853123"/>
                </a:cubicBezTo>
                <a:cubicBezTo>
                  <a:pt x="1370592" y="1859413"/>
                  <a:pt x="1362060" y="1862948"/>
                  <a:pt x="1353164" y="1862948"/>
                </a:cubicBezTo>
                <a:lnTo>
                  <a:pt x="33544" y="1862948"/>
                </a:lnTo>
                <a:cubicBezTo>
                  <a:pt x="24648" y="1862948"/>
                  <a:pt x="16116" y="1859413"/>
                  <a:pt x="9825" y="1853123"/>
                </a:cubicBezTo>
                <a:cubicBezTo>
                  <a:pt x="3534" y="1846832"/>
                  <a:pt x="0" y="1838300"/>
                  <a:pt x="0" y="1829403"/>
                </a:cubicBezTo>
                <a:lnTo>
                  <a:pt x="0" y="33544"/>
                </a:lnTo>
                <a:cubicBezTo>
                  <a:pt x="0" y="24648"/>
                  <a:pt x="3534" y="16116"/>
                  <a:pt x="9825" y="9825"/>
                </a:cubicBezTo>
                <a:cubicBezTo>
                  <a:pt x="16116" y="3534"/>
                  <a:pt x="24648" y="0"/>
                  <a:pt x="33544" y="0"/>
                </a:cubicBezTo>
                <a:close/>
              </a:path>
            </a:pathLst>
          </a:custGeom>
          <a:blipFill rotWithShape="1">
            <a:blip r:embed="rId3">
              <a:alphaModFix/>
            </a:blip>
            <a:stretch>
              <a:fillRect l="-380" r="-380"/>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3" name="Google Shape;273;g3cd9b6b537d_0_84"/>
          <p:cNvSpPr/>
          <p:nvPr/>
        </p:nvSpPr>
        <p:spPr>
          <a:xfrm rot="-5400000">
            <a:off x="8042007" y="4041507"/>
            <a:ext cx="1101993" cy="1101993"/>
          </a:xfrm>
          <a:custGeom>
            <a:avLst/>
            <a:gdLst/>
            <a:ahLst/>
            <a:cxnLst/>
            <a:rect l="l" t="t" r="r" b="b"/>
            <a:pathLst>
              <a:path w="2203987" h="2203987" extrusionOk="0">
                <a:moveTo>
                  <a:pt x="2203987" y="2203987"/>
                </a:moveTo>
                <a:lnTo>
                  <a:pt x="0" y="2203987"/>
                </a:lnTo>
                <a:lnTo>
                  <a:pt x="0" y="0"/>
                </a:lnTo>
                <a:lnTo>
                  <a:pt x="2203987" y="0"/>
                </a:lnTo>
                <a:lnTo>
                  <a:pt x="2203987" y="2203987"/>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4" name="Google Shape;274;g3cd9b6b537d_0_84"/>
          <p:cNvSpPr/>
          <p:nvPr/>
        </p:nvSpPr>
        <p:spPr>
          <a:xfrm>
            <a:off x="8368949" y="796425"/>
            <a:ext cx="1223732" cy="1273063"/>
          </a:xfrm>
          <a:custGeom>
            <a:avLst/>
            <a:gdLst/>
            <a:ahLst/>
            <a:cxnLst/>
            <a:rect l="l" t="t" r="r" b="b"/>
            <a:pathLst>
              <a:path w="2447464" h="2546126" extrusionOk="0">
                <a:moveTo>
                  <a:pt x="0" y="0"/>
                </a:moveTo>
                <a:lnTo>
                  <a:pt x="2447463" y="0"/>
                </a:lnTo>
                <a:lnTo>
                  <a:pt x="2447463" y="2546126"/>
                </a:lnTo>
                <a:lnTo>
                  <a:pt x="0" y="2546126"/>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5" name="Google Shape;275;g3cd9b6b537d_0_84"/>
          <p:cNvSpPr/>
          <p:nvPr/>
        </p:nvSpPr>
        <p:spPr>
          <a:xfrm>
            <a:off x="7811768" y="-1894807"/>
            <a:ext cx="3307407" cy="3307407"/>
          </a:xfrm>
          <a:custGeom>
            <a:avLst/>
            <a:gdLst/>
            <a:ahLst/>
            <a:cxnLst/>
            <a:rect l="l" t="t" r="r" b="b"/>
            <a:pathLst>
              <a:path w="6614815" h="6614815" extrusionOk="0">
                <a:moveTo>
                  <a:pt x="0" y="0"/>
                </a:moveTo>
                <a:lnTo>
                  <a:pt x="6614814" y="0"/>
                </a:lnTo>
                <a:lnTo>
                  <a:pt x="6614814" y="6614815"/>
                </a:lnTo>
                <a:lnTo>
                  <a:pt x="0" y="6614815"/>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6" name="Google Shape;276;g3cd9b6b537d_0_84"/>
          <p:cNvSpPr/>
          <p:nvPr/>
        </p:nvSpPr>
        <p:spPr>
          <a:xfrm>
            <a:off x="4341007" y="1869999"/>
            <a:ext cx="3792724" cy="740767"/>
          </a:xfrm>
          <a:custGeom>
            <a:avLst/>
            <a:gdLst/>
            <a:ahLst/>
            <a:cxnLst/>
            <a:rect l="l" t="t" r="r" b="b"/>
            <a:pathLst>
              <a:path w="7585448" h="1481533" extrusionOk="0">
                <a:moveTo>
                  <a:pt x="0" y="0"/>
                </a:moveTo>
                <a:lnTo>
                  <a:pt x="7585448" y="0"/>
                </a:lnTo>
                <a:lnTo>
                  <a:pt x="7585448" y="1481532"/>
                </a:lnTo>
                <a:lnTo>
                  <a:pt x="0" y="1481532"/>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7" name="Google Shape;277;g3cd9b6b537d_0_84"/>
          <p:cNvSpPr txBox="1"/>
          <p:nvPr/>
        </p:nvSpPr>
        <p:spPr>
          <a:xfrm>
            <a:off x="4341008" y="2930662"/>
            <a:ext cx="3701100" cy="1046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400">
                <a:solidFill>
                  <a:srgbClr val="171717"/>
                </a:solidFill>
                <a:latin typeface="Arial"/>
                <a:ea typeface="Arial"/>
                <a:cs typeface="Arial"/>
                <a:sym typeface="Arial"/>
              </a:rPr>
              <a:t>Environmental Scans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281"/>
        <p:cNvGrpSpPr/>
        <p:nvPr/>
      </p:nvGrpSpPr>
      <p:grpSpPr>
        <a:xfrm>
          <a:off x="0" y="0"/>
          <a:ext cx="0" cy="0"/>
          <a:chOff x="0" y="0"/>
          <a:chExt cx="0" cy="0"/>
        </a:xfrm>
      </p:grpSpPr>
      <p:sp>
        <p:nvSpPr>
          <p:cNvPr id="282" name="Google Shape;282;g3cd9b6b537d_0_247"/>
          <p:cNvSpPr/>
          <p:nvPr/>
        </p:nvSpPr>
        <p:spPr>
          <a:xfrm>
            <a:off x="1054731" y="162175"/>
            <a:ext cx="7032101" cy="4817478"/>
          </a:xfrm>
          <a:custGeom>
            <a:avLst/>
            <a:gdLst/>
            <a:ahLst/>
            <a:cxnLst/>
            <a:rect l="l" t="t" r="r" b="b"/>
            <a:pathLst>
              <a:path w="2948470" h="2019907" extrusionOk="0">
                <a:moveTo>
                  <a:pt x="2601512" y="0"/>
                </a:moveTo>
                <a:lnTo>
                  <a:pt x="148415" y="0"/>
                </a:lnTo>
                <a:cubicBezTo>
                  <a:pt x="66448" y="0"/>
                  <a:pt x="0" y="66448"/>
                  <a:pt x="0" y="148415"/>
                </a:cubicBezTo>
                <a:lnTo>
                  <a:pt x="0" y="1740514"/>
                </a:lnTo>
                <a:cubicBezTo>
                  <a:pt x="0" y="1777025"/>
                  <a:pt x="13458" y="1812254"/>
                  <a:pt x="37800" y="1839466"/>
                </a:cubicBezTo>
                <a:lnTo>
                  <a:pt x="154967" y="1970443"/>
                </a:lnTo>
                <a:cubicBezTo>
                  <a:pt x="183122" y="2001918"/>
                  <a:pt x="223353" y="2019908"/>
                  <a:pt x="265584" y="2019907"/>
                </a:cubicBezTo>
                <a:lnTo>
                  <a:pt x="2800054" y="2019907"/>
                </a:lnTo>
                <a:cubicBezTo>
                  <a:pt x="2839417" y="2019907"/>
                  <a:pt x="2877167" y="2004270"/>
                  <a:pt x="2905000" y="1976437"/>
                </a:cubicBezTo>
                <a:cubicBezTo>
                  <a:pt x="2932834" y="1948604"/>
                  <a:pt x="2948470" y="1910854"/>
                  <a:pt x="2948470" y="1871492"/>
                </a:cubicBezTo>
                <a:lnTo>
                  <a:pt x="2948470" y="366141"/>
                </a:lnTo>
                <a:cubicBezTo>
                  <a:pt x="2948471" y="329143"/>
                  <a:pt x="2934651" y="293478"/>
                  <a:pt x="2909722" y="266140"/>
                </a:cubicBezTo>
                <a:lnTo>
                  <a:pt x="2711179" y="48414"/>
                </a:lnTo>
                <a:cubicBezTo>
                  <a:pt x="2683056" y="17574"/>
                  <a:pt x="2643248" y="0"/>
                  <a:pt x="2601512" y="0"/>
                </a:cubicBezTo>
                <a:close/>
              </a:path>
            </a:pathLst>
          </a:custGeom>
          <a:blipFill rotWithShape="1">
            <a:blip r:embed="rId3">
              <a:alphaModFix/>
            </a:blip>
            <a:stretch>
              <a:fillRect t="-290" b="-300"/>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286"/>
        <p:cNvGrpSpPr/>
        <p:nvPr/>
      </p:nvGrpSpPr>
      <p:grpSpPr>
        <a:xfrm>
          <a:off x="0" y="0"/>
          <a:ext cx="0" cy="0"/>
          <a:chOff x="0" y="0"/>
          <a:chExt cx="0" cy="0"/>
        </a:xfrm>
      </p:grpSpPr>
      <p:sp>
        <p:nvSpPr>
          <p:cNvPr id="287" name="Google Shape;287;g3cd9b6b537d_0_326"/>
          <p:cNvSpPr/>
          <p:nvPr/>
        </p:nvSpPr>
        <p:spPr>
          <a:xfrm>
            <a:off x="8390218" y="4031680"/>
            <a:ext cx="1074904" cy="1118235"/>
          </a:xfrm>
          <a:custGeom>
            <a:avLst/>
            <a:gdLst/>
            <a:ahLst/>
            <a:cxnLst/>
            <a:rect l="l" t="t" r="r" b="b"/>
            <a:pathLst>
              <a:path w="2149807" h="2236470" extrusionOk="0">
                <a:moveTo>
                  <a:pt x="0" y="0"/>
                </a:moveTo>
                <a:lnTo>
                  <a:pt x="2149807" y="0"/>
                </a:lnTo>
                <a:lnTo>
                  <a:pt x="2149807" y="2236470"/>
                </a:lnTo>
                <a:lnTo>
                  <a:pt x="0" y="2236470"/>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8" name="Google Shape;288;g3cd9b6b537d_0_326"/>
          <p:cNvSpPr/>
          <p:nvPr/>
        </p:nvSpPr>
        <p:spPr>
          <a:xfrm>
            <a:off x="7846617" y="624097"/>
            <a:ext cx="3007956" cy="3007956"/>
          </a:xfrm>
          <a:custGeom>
            <a:avLst/>
            <a:gdLst/>
            <a:ahLst/>
            <a:cxnLst/>
            <a:rect l="l" t="t" r="r" b="b"/>
            <a:pathLst>
              <a:path w="6015912" h="6015912" extrusionOk="0">
                <a:moveTo>
                  <a:pt x="0" y="0"/>
                </a:moveTo>
                <a:lnTo>
                  <a:pt x="6015912" y="0"/>
                </a:lnTo>
                <a:lnTo>
                  <a:pt x="6015912" y="6015912"/>
                </a:lnTo>
                <a:lnTo>
                  <a:pt x="0" y="6015912"/>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9" name="Google Shape;289;g3cd9b6b537d_0_326"/>
          <p:cNvSpPr/>
          <p:nvPr/>
        </p:nvSpPr>
        <p:spPr>
          <a:xfrm>
            <a:off x="-352071" y="223157"/>
            <a:ext cx="866421" cy="455954"/>
          </a:xfrm>
          <a:custGeom>
            <a:avLst/>
            <a:gdLst/>
            <a:ahLst/>
            <a:cxnLst/>
            <a:rect l="l" t="t" r="r" b="b"/>
            <a:pathLst>
              <a:path w="1732842" h="911908" extrusionOk="0">
                <a:moveTo>
                  <a:pt x="0" y="0"/>
                </a:moveTo>
                <a:lnTo>
                  <a:pt x="1732842" y="0"/>
                </a:lnTo>
                <a:lnTo>
                  <a:pt x="1732842" y="911908"/>
                </a:lnTo>
                <a:lnTo>
                  <a:pt x="0" y="91190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0" name="Google Shape;290;g3cd9b6b537d_0_326"/>
          <p:cNvSpPr/>
          <p:nvPr/>
        </p:nvSpPr>
        <p:spPr>
          <a:xfrm>
            <a:off x="-1393012" y="4091614"/>
            <a:ext cx="2351274" cy="2351274"/>
          </a:xfrm>
          <a:custGeom>
            <a:avLst/>
            <a:gdLst/>
            <a:ahLst/>
            <a:cxnLst/>
            <a:rect l="l" t="t" r="r" b="b"/>
            <a:pathLst>
              <a:path w="4702548" h="4702548" extrusionOk="0">
                <a:moveTo>
                  <a:pt x="0" y="0"/>
                </a:moveTo>
                <a:lnTo>
                  <a:pt x="4702548" y="0"/>
                </a:lnTo>
                <a:lnTo>
                  <a:pt x="4702548" y="4702548"/>
                </a:lnTo>
                <a:lnTo>
                  <a:pt x="0" y="4702548"/>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1" name="Google Shape;291;g3cd9b6b537d_0_326"/>
          <p:cNvSpPr/>
          <p:nvPr/>
        </p:nvSpPr>
        <p:spPr>
          <a:xfrm>
            <a:off x="1577163" y="1274715"/>
            <a:ext cx="1338201" cy="1406782"/>
          </a:xfrm>
          <a:custGeom>
            <a:avLst/>
            <a:gdLst/>
            <a:ahLst/>
            <a:cxnLst/>
            <a:rect l="l" t="t" r="r" b="b"/>
            <a:pathLst>
              <a:path w="2676402" h="2813563" extrusionOk="0">
                <a:moveTo>
                  <a:pt x="0" y="0"/>
                </a:moveTo>
                <a:lnTo>
                  <a:pt x="2676401" y="0"/>
                </a:lnTo>
                <a:lnTo>
                  <a:pt x="2676401" y="2813563"/>
                </a:lnTo>
                <a:lnTo>
                  <a:pt x="0" y="281356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2" name="Google Shape;292;g3cd9b6b537d_0_326"/>
          <p:cNvSpPr txBox="1"/>
          <p:nvPr/>
        </p:nvSpPr>
        <p:spPr>
          <a:xfrm>
            <a:off x="2915363" y="1555513"/>
            <a:ext cx="2616300" cy="89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900">
                <a:solidFill>
                  <a:srgbClr val="171717"/>
                </a:solidFill>
                <a:latin typeface="Arial"/>
                <a:ea typeface="Arial"/>
                <a:cs typeface="Arial"/>
                <a:sym typeface="Arial"/>
              </a:rPr>
              <a:t>0% Deals and Promotions</a:t>
            </a:r>
            <a:endParaRPr sz="700"/>
          </a:p>
        </p:txBody>
      </p:sp>
      <p:sp>
        <p:nvSpPr>
          <p:cNvPr id="293" name="Google Shape;293;g3cd9b6b537d_0_326"/>
          <p:cNvSpPr txBox="1"/>
          <p:nvPr/>
        </p:nvSpPr>
        <p:spPr>
          <a:xfrm>
            <a:off x="1671032" y="3041714"/>
            <a:ext cx="5802000" cy="702000"/>
          </a:xfrm>
          <a:prstGeom prst="rect">
            <a:avLst/>
          </a:prstGeom>
          <a:noFill/>
          <a:ln>
            <a:noFill/>
          </a:ln>
        </p:spPr>
        <p:txBody>
          <a:bodyPr spcFirstLastPara="1" wrap="square" lIns="0" tIns="0" rIns="0" bIns="0" anchor="t" anchorCtr="0">
            <a:spAutoFit/>
          </a:bodyPr>
          <a:lstStyle/>
          <a:p>
            <a:pPr marL="406400" marR="0" lvl="1" indent="-196850" algn="l" rtl="0">
              <a:lnSpc>
                <a:spcPct val="140010"/>
              </a:lnSpc>
              <a:spcBef>
                <a:spcPts val="0"/>
              </a:spcBef>
              <a:spcAft>
                <a:spcPts val="0"/>
              </a:spcAft>
              <a:buClr>
                <a:srgbClr val="171717"/>
              </a:buClr>
              <a:buSzPts val="1900"/>
              <a:buFont typeface="Arial"/>
              <a:buChar char="•"/>
            </a:pPr>
            <a:r>
              <a:rPr lang="en-US" sz="1900" b="1" i="0" u="none" strike="noStrike" cap="none">
                <a:solidFill>
                  <a:srgbClr val="171717"/>
                </a:solidFill>
                <a:latin typeface="Arial"/>
                <a:ea typeface="Arial"/>
                <a:cs typeface="Arial"/>
                <a:sym typeface="Arial"/>
              </a:rPr>
              <a:t>Cheaper when purchased in larger quantities</a:t>
            </a:r>
            <a:endParaRPr sz="700"/>
          </a:p>
          <a:p>
            <a:pPr marL="406400" marR="0" lvl="1" indent="-196850" algn="l" rtl="0">
              <a:lnSpc>
                <a:spcPct val="140010"/>
              </a:lnSpc>
              <a:spcBef>
                <a:spcPts val="0"/>
              </a:spcBef>
              <a:spcAft>
                <a:spcPts val="0"/>
              </a:spcAft>
              <a:buClr>
                <a:srgbClr val="171717"/>
              </a:buClr>
              <a:buSzPts val="1900"/>
              <a:buFont typeface="Arial"/>
              <a:buChar char="•"/>
            </a:pPr>
            <a:r>
              <a:rPr lang="en-US" sz="1900" b="1" i="0" u="none" strike="noStrike" cap="none">
                <a:solidFill>
                  <a:srgbClr val="171717"/>
                </a:solidFill>
                <a:latin typeface="Arial"/>
                <a:ea typeface="Arial"/>
                <a:cs typeface="Arial"/>
                <a:sym typeface="Arial"/>
              </a:rPr>
              <a:t>2 for 1 specials / buy one get one free</a:t>
            </a:r>
            <a:endParaRPr sz="700"/>
          </a:p>
        </p:txBody>
      </p:sp>
      <p:sp>
        <p:nvSpPr>
          <p:cNvPr id="294" name="Google Shape;294;g3cd9b6b537d_0_326"/>
          <p:cNvSpPr txBox="1"/>
          <p:nvPr/>
        </p:nvSpPr>
        <p:spPr>
          <a:xfrm>
            <a:off x="958261" y="137432"/>
            <a:ext cx="1708800" cy="708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600" b="1">
                <a:solidFill>
                  <a:srgbClr val="171717"/>
                </a:solidFill>
                <a:latin typeface="Arial"/>
                <a:ea typeface="Arial"/>
                <a:cs typeface="Arial"/>
                <a:sym typeface="Arial"/>
              </a:rPr>
              <a:t>Price</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298"/>
        <p:cNvGrpSpPr/>
        <p:nvPr/>
      </p:nvGrpSpPr>
      <p:grpSpPr>
        <a:xfrm>
          <a:off x="0" y="0"/>
          <a:ext cx="0" cy="0"/>
          <a:chOff x="0" y="0"/>
          <a:chExt cx="0" cy="0"/>
        </a:xfrm>
      </p:grpSpPr>
      <p:sp>
        <p:nvSpPr>
          <p:cNvPr id="299" name="Google Shape;299;g3cd9b6b537d_0_412"/>
          <p:cNvSpPr/>
          <p:nvPr/>
        </p:nvSpPr>
        <p:spPr>
          <a:xfrm>
            <a:off x="8390218" y="4031680"/>
            <a:ext cx="1074904" cy="1118235"/>
          </a:xfrm>
          <a:custGeom>
            <a:avLst/>
            <a:gdLst/>
            <a:ahLst/>
            <a:cxnLst/>
            <a:rect l="l" t="t" r="r" b="b"/>
            <a:pathLst>
              <a:path w="2149807" h="2236470" extrusionOk="0">
                <a:moveTo>
                  <a:pt x="0" y="0"/>
                </a:moveTo>
                <a:lnTo>
                  <a:pt x="2149807" y="0"/>
                </a:lnTo>
                <a:lnTo>
                  <a:pt x="2149807" y="2236470"/>
                </a:lnTo>
                <a:lnTo>
                  <a:pt x="0" y="2236470"/>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0" name="Google Shape;300;g3cd9b6b537d_0_412"/>
          <p:cNvSpPr/>
          <p:nvPr/>
        </p:nvSpPr>
        <p:spPr>
          <a:xfrm>
            <a:off x="7846617" y="624097"/>
            <a:ext cx="3007956" cy="3007956"/>
          </a:xfrm>
          <a:custGeom>
            <a:avLst/>
            <a:gdLst/>
            <a:ahLst/>
            <a:cxnLst/>
            <a:rect l="l" t="t" r="r" b="b"/>
            <a:pathLst>
              <a:path w="6015912" h="6015912" extrusionOk="0">
                <a:moveTo>
                  <a:pt x="0" y="0"/>
                </a:moveTo>
                <a:lnTo>
                  <a:pt x="6015912" y="0"/>
                </a:lnTo>
                <a:lnTo>
                  <a:pt x="6015912" y="6015912"/>
                </a:lnTo>
                <a:lnTo>
                  <a:pt x="0" y="6015912"/>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1" name="Google Shape;301;g3cd9b6b537d_0_412"/>
          <p:cNvSpPr/>
          <p:nvPr/>
        </p:nvSpPr>
        <p:spPr>
          <a:xfrm>
            <a:off x="-352071" y="223157"/>
            <a:ext cx="866421" cy="455954"/>
          </a:xfrm>
          <a:custGeom>
            <a:avLst/>
            <a:gdLst/>
            <a:ahLst/>
            <a:cxnLst/>
            <a:rect l="l" t="t" r="r" b="b"/>
            <a:pathLst>
              <a:path w="1732842" h="911908" extrusionOk="0">
                <a:moveTo>
                  <a:pt x="0" y="0"/>
                </a:moveTo>
                <a:lnTo>
                  <a:pt x="1732842" y="0"/>
                </a:lnTo>
                <a:lnTo>
                  <a:pt x="1732842" y="911908"/>
                </a:lnTo>
                <a:lnTo>
                  <a:pt x="0" y="91190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2" name="Google Shape;302;g3cd9b6b537d_0_412"/>
          <p:cNvSpPr/>
          <p:nvPr/>
        </p:nvSpPr>
        <p:spPr>
          <a:xfrm>
            <a:off x="-1393012" y="4091614"/>
            <a:ext cx="2351274" cy="2351274"/>
          </a:xfrm>
          <a:custGeom>
            <a:avLst/>
            <a:gdLst/>
            <a:ahLst/>
            <a:cxnLst/>
            <a:rect l="l" t="t" r="r" b="b"/>
            <a:pathLst>
              <a:path w="4702548" h="4702548" extrusionOk="0">
                <a:moveTo>
                  <a:pt x="0" y="0"/>
                </a:moveTo>
                <a:lnTo>
                  <a:pt x="4702548" y="0"/>
                </a:lnTo>
                <a:lnTo>
                  <a:pt x="4702548" y="4702548"/>
                </a:lnTo>
                <a:lnTo>
                  <a:pt x="0" y="4702548"/>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3" name="Google Shape;303;g3cd9b6b537d_0_412"/>
          <p:cNvSpPr/>
          <p:nvPr/>
        </p:nvSpPr>
        <p:spPr>
          <a:xfrm>
            <a:off x="1577163" y="1274715"/>
            <a:ext cx="1338201" cy="1406782"/>
          </a:xfrm>
          <a:custGeom>
            <a:avLst/>
            <a:gdLst/>
            <a:ahLst/>
            <a:cxnLst/>
            <a:rect l="l" t="t" r="r" b="b"/>
            <a:pathLst>
              <a:path w="2676402" h="2813563" extrusionOk="0">
                <a:moveTo>
                  <a:pt x="0" y="0"/>
                </a:moveTo>
                <a:lnTo>
                  <a:pt x="2676401" y="0"/>
                </a:lnTo>
                <a:lnTo>
                  <a:pt x="2676401" y="2813563"/>
                </a:lnTo>
                <a:lnTo>
                  <a:pt x="0" y="281356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4" name="Google Shape;304;g3cd9b6b537d_0_412"/>
          <p:cNvSpPr txBox="1"/>
          <p:nvPr/>
        </p:nvSpPr>
        <p:spPr>
          <a:xfrm>
            <a:off x="2915363" y="1555513"/>
            <a:ext cx="2616300" cy="89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900">
                <a:solidFill>
                  <a:srgbClr val="171717"/>
                </a:solidFill>
                <a:latin typeface="Arial"/>
                <a:ea typeface="Arial"/>
                <a:cs typeface="Arial"/>
                <a:sym typeface="Arial"/>
              </a:rPr>
              <a:t>0% Deals and Promotions</a:t>
            </a:r>
            <a:endParaRPr sz="700"/>
          </a:p>
        </p:txBody>
      </p:sp>
      <p:sp>
        <p:nvSpPr>
          <p:cNvPr id="305" name="Google Shape;305;g3cd9b6b537d_0_412"/>
          <p:cNvSpPr txBox="1"/>
          <p:nvPr/>
        </p:nvSpPr>
        <p:spPr>
          <a:xfrm>
            <a:off x="1671032" y="3041714"/>
            <a:ext cx="5802000" cy="702000"/>
          </a:xfrm>
          <a:prstGeom prst="rect">
            <a:avLst/>
          </a:prstGeom>
          <a:noFill/>
          <a:ln>
            <a:noFill/>
          </a:ln>
        </p:spPr>
        <p:txBody>
          <a:bodyPr spcFirstLastPara="1" wrap="square" lIns="0" tIns="0" rIns="0" bIns="0" anchor="t" anchorCtr="0">
            <a:spAutoFit/>
          </a:bodyPr>
          <a:lstStyle/>
          <a:p>
            <a:pPr marL="406400" marR="0" lvl="1" indent="-196850" algn="l" rtl="0">
              <a:lnSpc>
                <a:spcPct val="140010"/>
              </a:lnSpc>
              <a:spcBef>
                <a:spcPts val="0"/>
              </a:spcBef>
              <a:spcAft>
                <a:spcPts val="0"/>
              </a:spcAft>
              <a:buClr>
                <a:srgbClr val="171717"/>
              </a:buClr>
              <a:buSzPts val="1900"/>
              <a:buFont typeface="Arial"/>
              <a:buChar char="•"/>
            </a:pPr>
            <a:r>
              <a:rPr lang="en-US" sz="1900" b="1" i="0" u="none" strike="noStrike" cap="none">
                <a:solidFill>
                  <a:srgbClr val="171717"/>
                </a:solidFill>
                <a:latin typeface="Arial"/>
                <a:ea typeface="Arial"/>
                <a:cs typeface="Arial"/>
                <a:sym typeface="Arial"/>
              </a:rPr>
              <a:t>Cheaper when purchased in larger quantities</a:t>
            </a:r>
            <a:endParaRPr sz="700"/>
          </a:p>
          <a:p>
            <a:pPr marL="406400" marR="0" lvl="1" indent="-196850" algn="l" rtl="0">
              <a:lnSpc>
                <a:spcPct val="140010"/>
              </a:lnSpc>
              <a:spcBef>
                <a:spcPts val="0"/>
              </a:spcBef>
              <a:spcAft>
                <a:spcPts val="0"/>
              </a:spcAft>
              <a:buClr>
                <a:srgbClr val="171717"/>
              </a:buClr>
              <a:buSzPts val="1900"/>
              <a:buFont typeface="Arial"/>
              <a:buChar char="•"/>
            </a:pPr>
            <a:r>
              <a:rPr lang="en-US" sz="1900" b="1" i="0" u="none" strike="noStrike" cap="none">
                <a:solidFill>
                  <a:srgbClr val="171717"/>
                </a:solidFill>
                <a:latin typeface="Arial"/>
                <a:ea typeface="Arial"/>
                <a:cs typeface="Arial"/>
                <a:sym typeface="Arial"/>
              </a:rPr>
              <a:t>2 for 1 specials / buy one get one free</a:t>
            </a:r>
            <a:endParaRPr sz="700"/>
          </a:p>
        </p:txBody>
      </p:sp>
      <p:sp>
        <p:nvSpPr>
          <p:cNvPr id="306" name="Google Shape;306;g3cd9b6b537d_0_412"/>
          <p:cNvSpPr txBox="1"/>
          <p:nvPr/>
        </p:nvSpPr>
        <p:spPr>
          <a:xfrm>
            <a:off x="958261" y="137432"/>
            <a:ext cx="1708800" cy="708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600" b="1">
                <a:solidFill>
                  <a:srgbClr val="171717"/>
                </a:solidFill>
                <a:latin typeface="Arial"/>
                <a:ea typeface="Arial"/>
                <a:cs typeface="Arial"/>
                <a:sym typeface="Arial"/>
              </a:rPr>
              <a:t>Price</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297" y="1859346"/>
            <a:ext cx="1057310" cy="1271952"/>
          </a:xfrm>
          <a:custGeom>
            <a:avLst/>
            <a:gdLst/>
            <a:ahLst/>
            <a:cxnLst/>
            <a:rect l="l" t="t" r="r" b="b"/>
            <a:pathLst>
              <a:path w="2114620" h="2543904">
                <a:moveTo>
                  <a:pt x="0" y="0"/>
                </a:moveTo>
                <a:lnTo>
                  <a:pt x="2114620" y="0"/>
                </a:lnTo>
                <a:lnTo>
                  <a:pt x="2114620" y="2543904"/>
                </a:lnTo>
                <a:lnTo>
                  <a:pt x="0" y="254390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700"/>
          </a:p>
        </p:txBody>
      </p:sp>
      <p:sp>
        <p:nvSpPr>
          <p:cNvPr id="3" name="Freeform 3"/>
          <p:cNvSpPr/>
          <p:nvPr/>
        </p:nvSpPr>
        <p:spPr>
          <a:xfrm>
            <a:off x="8232667" y="1472662"/>
            <a:ext cx="2045320" cy="2045320"/>
          </a:xfrm>
          <a:custGeom>
            <a:avLst/>
            <a:gdLst/>
            <a:ahLst/>
            <a:cxnLst/>
            <a:rect l="l" t="t" r="r" b="b"/>
            <a:pathLst>
              <a:path w="4090640" h="4090640">
                <a:moveTo>
                  <a:pt x="0" y="0"/>
                </a:moveTo>
                <a:lnTo>
                  <a:pt x="4090639" y="0"/>
                </a:lnTo>
                <a:lnTo>
                  <a:pt x="4090639" y="4090640"/>
                </a:lnTo>
                <a:lnTo>
                  <a:pt x="0" y="409064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sz="700"/>
          </a:p>
        </p:txBody>
      </p:sp>
      <p:sp>
        <p:nvSpPr>
          <p:cNvPr id="4" name="Freeform 4"/>
          <p:cNvSpPr/>
          <p:nvPr/>
        </p:nvSpPr>
        <p:spPr>
          <a:xfrm>
            <a:off x="-931573" y="-931573"/>
            <a:ext cx="1863146" cy="1863146"/>
          </a:xfrm>
          <a:custGeom>
            <a:avLst/>
            <a:gdLst/>
            <a:ahLst/>
            <a:cxnLst/>
            <a:rect l="l" t="t" r="r" b="b"/>
            <a:pathLst>
              <a:path w="3726291" h="3726291">
                <a:moveTo>
                  <a:pt x="0" y="0"/>
                </a:moveTo>
                <a:lnTo>
                  <a:pt x="3726290" y="0"/>
                </a:lnTo>
                <a:lnTo>
                  <a:pt x="3726290" y="3726290"/>
                </a:lnTo>
                <a:lnTo>
                  <a:pt x="0" y="372629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700"/>
          </a:p>
        </p:txBody>
      </p:sp>
      <p:sp>
        <p:nvSpPr>
          <p:cNvPr id="5" name="Freeform 5"/>
          <p:cNvSpPr/>
          <p:nvPr/>
        </p:nvSpPr>
        <p:spPr>
          <a:xfrm>
            <a:off x="3969646" y="640380"/>
            <a:ext cx="2871870" cy="2877602"/>
          </a:xfrm>
          <a:custGeom>
            <a:avLst/>
            <a:gdLst/>
            <a:ahLst/>
            <a:cxnLst/>
            <a:rect l="l" t="t" r="r" b="b"/>
            <a:pathLst>
              <a:path w="5743740" h="5755204">
                <a:moveTo>
                  <a:pt x="0" y="0"/>
                </a:moveTo>
                <a:lnTo>
                  <a:pt x="5743739" y="0"/>
                </a:lnTo>
                <a:lnTo>
                  <a:pt x="5743739" y="5755205"/>
                </a:lnTo>
                <a:lnTo>
                  <a:pt x="0" y="5755205"/>
                </a:lnTo>
                <a:lnTo>
                  <a:pt x="0" y="0"/>
                </a:lnTo>
                <a:close/>
              </a:path>
            </a:pathLst>
          </a:custGeom>
          <a:blipFill>
            <a:blip r:embed="rId5"/>
            <a:stretch>
              <a:fillRect/>
            </a:stretch>
          </a:blipFill>
        </p:spPr>
        <p:txBody>
          <a:bodyPr/>
          <a:lstStyle/>
          <a:p>
            <a:endParaRPr lang="en-US" sz="700"/>
          </a:p>
        </p:txBody>
      </p:sp>
      <p:sp>
        <p:nvSpPr>
          <p:cNvPr id="6" name="TextBox 6"/>
          <p:cNvSpPr txBox="1"/>
          <p:nvPr/>
        </p:nvSpPr>
        <p:spPr>
          <a:xfrm>
            <a:off x="810610" y="1453612"/>
            <a:ext cx="3247233" cy="436017"/>
          </a:xfrm>
          <a:prstGeom prst="rect">
            <a:avLst/>
          </a:prstGeom>
        </p:spPr>
        <p:txBody>
          <a:bodyPr lIns="0" tIns="0" rIns="0" bIns="0" rtlCol="0" anchor="t">
            <a:spAutoFit/>
          </a:bodyPr>
          <a:lstStyle/>
          <a:p>
            <a:pPr>
              <a:lnSpc>
                <a:spcPts val="3400"/>
              </a:lnSpc>
            </a:pPr>
            <a:r>
              <a:rPr lang="en-US" sz="3400" spc="-187">
                <a:solidFill>
                  <a:srgbClr val="171717"/>
                </a:solidFill>
                <a:latin typeface="Heading Now 71-78"/>
                <a:ea typeface="Heading Now 71-78"/>
                <a:cs typeface="Heading Now 71-78"/>
                <a:sym typeface="Heading Now 71-78"/>
              </a:rPr>
              <a:t>Promotion</a:t>
            </a:r>
          </a:p>
        </p:txBody>
      </p:sp>
      <p:sp>
        <p:nvSpPr>
          <p:cNvPr id="7" name="TextBox 7"/>
          <p:cNvSpPr txBox="1"/>
          <p:nvPr/>
        </p:nvSpPr>
        <p:spPr>
          <a:xfrm>
            <a:off x="2710105" y="3916363"/>
            <a:ext cx="5066329" cy="934230"/>
          </a:xfrm>
          <a:prstGeom prst="rect">
            <a:avLst/>
          </a:prstGeom>
        </p:spPr>
        <p:txBody>
          <a:bodyPr lIns="0" tIns="0" rIns="0" bIns="0" rtlCol="0" anchor="t">
            <a:spAutoFit/>
          </a:bodyPr>
          <a:lstStyle/>
          <a:p>
            <a:pPr>
              <a:lnSpc>
                <a:spcPts val="2520"/>
              </a:lnSpc>
            </a:pPr>
            <a:r>
              <a:rPr lang="en-US" sz="1800">
                <a:solidFill>
                  <a:srgbClr val="171717"/>
                </a:solidFill>
                <a:latin typeface="TT Firs Neue"/>
                <a:ea typeface="TT Firs Neue"/>
                <a:cs typeface="TT Firs Neue"/>
                <a:sym typeface="TT Firs Neue"/>
              </a:rPr>
              <a:t>Are there any bright colors or characters used to advertise products?</a:t>
            </a:r>
          </a:p>
          <a:p>
            <a:pPr>
              <a:lnSpc>
                <a:spcPts val="2520"/>
              </a:lnSpc>
            </a:pPr>
            <a:r>
              <a:rPr lang="en-US" sz="1800">
                <a:solidFill>
                  <a:srgbClr val="171717"/>
                </a:solidFill>
                <a:latin typeface="TT Firs Neue"/>
                <a:ea typeface="TT Firs Neue"/>
                <a:cs typeface="TT Firs Neue"/>
                <a:sym typeface="TT Firs Neue"/>
              </a:rPr>
              <a:t>THC Products used bright and glittery colors</a:t>
            </a:r>
          </a:p>
        </p:txBody>
      </p:sp>
      <p:sp>
        <p:nvSpPr>
          <p:cNvPr id="8" name="TextBox 8"/>
          <p:cNvSpPr txBox="1"/>
          <p:nvPr/>
        </p:nvSpPr>
        <p:spPr>
          <a:xfrm>
            <a:off x="1028700" y="3997166"/>
            <a:ext cx="1605097" cy="749821"/>
          </a:xfrm>
          <a:prstGeom prst="rect">
            <a:avLst/>
          </a:prstGeom>
        </p:spPr>
        <p:txBody>
          <a:bodyPr wrap="square" lIns="0" tIns="0" rIns="0" bIns="0" rtlCol="0" anchor="t">
            <a:spAutoFit/>
          </a:bodyPr>
          <a:lstStyle/>
          <a:p>
            <a:pPr algn="ctr">
              <a:lnSpc>
                <a:spcPts val="6440"/>
              </a:lnSpc>
            </a:pPr>
            <a:r>
              <a:rPr lang="en-US" sz="4600" b="1" dirty="0">
                <a:solidFill>
                  <a:srgbClr val="171717"/>
                </a:solidFill>
                <a:latin typeface="Canva Sans Bold"/>
                <a:ea typeface="Canva Sans Bold"/>
                <a:cs typeface="Canva Sans Bold"/>
                <a:sym typeface="Canva Sans Bold"/>
              </a:rPr>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310"/>
        <p:cNvGrpSpPr/>
        <p:nvPr/>
      </p:nvGrpSpPr>
      <p:grpSpPr>
        <a:xfrm>
          <a:off x="0" y="0"/>
          <a:ext cx="0" cy="0"/>
          <a:chOff x="0" y="0"/>
          <a:chExt cx="0" cy="0"/>
        </a:xfrm>
      </p:grpSpPr>
      <p:sp>
        <p:nvSpPr>
          <p:cNvPr id="311" name="Google Shape;311;g3cd9b6b537d_0_498"/>
          <p:cNvSpPr/>
          <p:nvPr/>
        </p:nvSpPr>
        <p:spPr>
          <a:xfrm>
            <a:off x="3657630" y="427699"/>
            <a:ext cx="843779" cy="877794"/>
          </a:xfrm>
          <a:custGeom>
            <a:avLst/>
            <a:gdLst/>
            <a:ahLst/>
            <a:cxnLst/>
            <a:rect l="l" t="t" r="r" b="b"/>
            <a:pathLst>
              <a:path w="1687559" h="1755588" extrusionOk="0">
                <a:moveTo>
                  <a:pt x="0" y="0"/>
                </a:moveTo>
                <a:lnTo>
                  <a:pt x="1687559" y="0"/>
                </a:lnTo>
                <a:lnTo>
                  <a:pt x="1687559" y="1755588"/>
                </a:lnTo>
                <a:lnTo>
                  <a:pt x="0" y="175558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312" name="Google Shape;312;g3cd9b6b537d_0_498"/>
          <p:cNvGrpSpPr/>
          <p:nvPr/>
        </p:nvGrpSpPr>
        <p:grpSpPr>
          <a:xfrm>
            <a:off x="704192" y="1931878"/>
            <a:ext cx="3515934" cy="2304272"/>
            <a:chOff x="0" y="-47625"/>
            <a:chExt cx="1745400" cy="1143900"/>
          </a:xfrm>
        </p:grpSpPr>
        <p:sp>
          <p:nvSpPr>
            <p:cNvPr id="313" name="Google Shape;313;g3cd9b6b537d_0_498"/>
            <p:cNvSpPr/>
            <p:nvPr/>
          </p:nvSpPr>
          <p:spPr>
            <a:xfrm>
              <a:off x="0" y="0"/>
              <a:ext cx="1745350" cy="1096140"/>
            </a:xfrm>
            <a:custGeom>
              <a:avLst/>
              <a:gdLst/>
              <a:ahLst/>
              <a:cxnLst/>
              <a:rect l="l" t="t" r="r" b="b"/>
              <a:pathLst>
                <a:path w="1745350" h="1096140" extrusionOk="0">
                  <a:moveTo>
                    <a:pt x="38536" y="0"/>
                  </a:moveTo>
                  <a:lnTo>
                    <a:pt x="1706813" y="0"/>
                  </a:lnTo>
                  <a:cubicBezTo>
                    <a:pt x="1717034" y="0"/>
                    <a:pt x="1726836" y="4060"/>
                    <a:pt x="1734063" y="11287"/>
                  </a:cubicBezTo>
                  <a:cubicBezTo>
                    <a:pt x="1741290" y="18514"/>
                    <a:pt x="1745350" y="28316"/>
                    <a:pt x="1745350" y="38536"/>
                  </a:cubicBezTo>
                  <a:lnTo>
                    <a:pt x="1745350" y="1057603"/>
                  </a:lnTo>
                  <a:cubicBezTo>
                    <a:pt x="1745350" y="1067824"/>
                    <a:pt x="1741290" y="1077626"/>
                    <a:pt x="1734063" y="1084853"/>
                  </a:cubicBezTo>
                  <a:cubicBezTo>
                    <a:pt x="1726836" y="1092080"/>
                    <a:pt x="1717034" y="1096140"/>
                    <a:pt x="1706813" y="1096140"/>
                  </a:cubicBezTo>
                  <a:lnTo>
                    <a:pt x="38536" y="1096140"/>
                  </a:lnTo>
                  <a:cubicBezTo>
                    <a:pt x="28316" y="1096140"/>
                    <a:pt x="18514" y="1092080"/>
                    <a:pt x="11287" y="1084853"/>
                  </a:cubicBezTo>
                  <a:cubicBezTo>
                    <a:pt x="4060" y="1077626"/>
                    <a:pt x="0" y="1067824"/>
                    <a:pt x="0" y="1057603"/>
                  </a:cubicBezTo>
                  <a:lnTo>
                    <a:pt x="0" y="38536"/>
                  </a:lnTo>
                  <a:cubicBezTo>
                    <a:pt x="0" y="28316"/>
                    <a:pt x="4060" y="18514"/>
                    <a:pt x="11287" y="11287"/>
                  </a:cubicBezTo>
                  <a:cubicBezTo>
                    <a:pt x="18514" y="4060"/>
                    <a:pt x="28316" y="0"/>
                    <a:pt x="38536" y="0"/>
                  </a:cubicBezTo>
                  <a:close/>
                </a:path>
              </a:pathLst>
            </a:custGeom>
            <a:solidFill>
              <a:srgbClr val="08498E"/>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4" name="Google Shape;314;g3cd9b6b537d_0_498"/>
            <p:cNvSpPr txBox="1"/>
            <p:nvPr/>
          </p:nvSpPr>
          <p:spPr>
            <a:xfrm>
              <a:off x="0" y="-47625"/>
              <a:ext cx="1745400" cy="11439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None/>
              </a:pPr>
              <a:endParaRPr sz="900">
                <a:solidFill>
                  <a:schemeClr val="dk1"/>
                </a:solidFill>
                <a:latin typeface="Calibri"/>
                <a:ea typeface="Calibri"/>
                <a:cs typeface="Calibri"/>
                <a:sym typeface="Calibri"/>
              </a:endParaRPr>
            </a:p>
          </p:txBody>
        </p:sp>
      </p:grpSp>
      <p:sp>
        <p:nvSpPr>
          <p:cNvPr id="315" name="Google Shape;315;g3cd9b6b537d_0_498"/>
          <p:cNvSpPr/>
          <p:nvPr/>
        </p:nvSpPr>
        <p:spPr>
          <a:xfrm rot="10800000">
            <a:off x="8174242" y="0"/>
            <a:ext cx="969759" cy="969759"/>
          </a:xfrm>
          <a:custGeom>
            <a:avLst/>
            <a:gdLst/>
            <a:ahLst/>
            <a:cxnLst/>
            <a:rect l="l" t="t" r="r" b="b"/>
            <a:pathLst>
              <a:path w="1939517" h="1939517" extrusionOk="0">
                <a:moveTo>
                  <a:pt x="1939517" y="1939517"/>
                </a:moveTo>
                <a:lnTo>
                  <a:pt x="0" y="1939517"/>
                </a:lnTo>
                <a:lnTo>
                  <a:pt x="0" y="0"/>
                </a:lnTo>
                <a:lnTo>
                  <a:pt x="1939517" y="0"/>
                </a:lnTo>
                <a:lnTo>
                  <a:pt x="1939517" y="1939517"/>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6" name="Google Shape;316;g3cd9b6b537d_0_498"/>
          <p:cNvSpPr/>
          <p:nvPr/>
        </p:nvSpPr>
        <p:spPr>
          <a:xfrm>
            <a:off x="-542960" y="3899254"/>
            <a:ext cx="1057310" cy="1271952"/>
          </a:xfrm>
          <a:custGeom>
            <a:avLst/>
            <a:gdLst/>
            <a:ahLst/>
            <a:cxnLst/>
            <a:rect l="l" t="t" r="r" b="b"/>
            <a:pathLst>
              <a:path w="2114620" h="2543904" extrusionOk="0">
                <a:moveTo>
                  <a:pt x="0" y="0"/>
                </a:moveTo>
                <a:lnTo>
                  <a:pt x="2114620" y="0"/>
                </a:lnTo>
                <a:lnTo>
                  <a:pt x="2114620" y="2543904"/>
                </a:lnTo>
                <a:lnTo>
                  <a:pt x="0" y="2543904"/>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7" name="Google Shape;317;g3cd9b6b537d_0_498"/>
          <p:cNvSpPr/>
          <p:nvPr/>
        </p:nvSpPr>
        <p:spPr>
          <a:xfrm>
            <a:off x="6849334" y="4162565"/>
            <a:ext cx="2649816" cy="2649816"/>
          </a:xfrm>
          <a:custGeom>
            <a:avLst/>
            <a:gdLst/>
            <a:ahLst/>
            <a:cxnLst/>
            <a:rect l="l" t="t" r="r" b="b"/>
            <a:pathLst>
              <a:path w="5299632" h="5299632" extrusionOk="0">
                <a:moveTo>
                  <a:pt x="0" y="0"/>
                </a:moveTo>
                <a:lnTo>
                  <a:pt x="5299632" y="0"/>
                </a:lnTo>
                <a:lnTo>
                  <a:pt x="5299632" y="5299633"/>
                </a:lnTo>
                <a:lnTo>
                  <a:pt x="0" y="529963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g3cd9b6b537d_0_498"/>
          <p:cNvSpPr/>
          <p:nvPr/>
        </p:nvSpPr>
        <p:spPr>
          <a:xfrm>
            <a:off x="4618367" y="279139"/>
            <a:ext cx="3438916" cy="4585222"/>
          </a:xfrm>
          <a:custGeom>
            <a:avLst/>
            <a:gdLst/>
            <a:ahLst/>
            <a:cxnLst/>
            <a:rect l="l" t="t" r="r" b="b"/>
            <a:pathLst>
              <a:path w="6877832" h="9170443" extrusionOk="0">
                <a:moveTo>
                  <a:pt x="0" y="0"/>
                </a:moveTo>
                <a:lnTo>
                  <a:pt x="6877833" y="0"/>
                </a:lnTo>
                <a:lnTo>
                  <a:pt x="6877833" y="9170444"/>
                </a:lnTo>
                <a:lnTo>
                  <a:pt x="0" y="9170444"/>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g3cd9b6b537d_0_498"/>
          <p:cNvSpPr txBox="1"/>
          <p:nvPr/>
        </p:nvSpPr>
        <p:spPr>
          <a:xfrm>
            <a:off x="985658" y="1003075"/>
            <a:ext cx="2952900" cy="569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700">
                <a:solidFill>
                  <a:srgbClr val="171717"/>
                </a:solidFill>
                <a:latin typeface="Arial"/>
                <a:ea typeface="Arial"/>
                <a:cs typeface="Arial"/>
                <a:sym typeface="Arial"/>
              </a:rPr>
              <a:t>Placement</a:t>
            </a:r>
            <a:endParaRPr sz="700"/>
          </a:p>
        </p:txBody>
      </p:sp>
      <p:sp>
        <p:nvSpPr>
          <p:cNvPr id="320" name="Google Shape;320;g3cd9b6b537d_0_498"/>
          <p:cNvSpPr txBox="1"/>
          <p:nvPr/>
        </p:nvSpPr>
        <p:spPr>
          <a:xfrm>
            <a:off x="985658" y="2288423"/>
            <a:ext cx="2952900" cy="12807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1600" b="1">
                <a:solidFill>
                  <a:srgbClr val="FCFCFC"/>
                </a:solidFill>
                <a:latin typeface="Arial"/>
                <a:ea typeface="Arial"/>
                <a:cs typeface="Arial"/>
                <a:sym typeface="Arial"/>
              </a:rPr>
              <a:t>Are there any products sold next to items children might purchase like candy, chips, or soda?</a:t>
            </a:r>
            <a:endParaRPr sz="700"/>
          </a:p>
        </p:txBody>
      </p:sp>
      <p:sp>
        <p:nvSpPr>
          <p:cNvPr id="321" name="Google Shape;321;g3cd9b6b537d_0_498"/>
          <p:cNvSpPr txBox="1"/>
          <p:nvPr/>
        </p:nvSpPr>
        <p:spPr>
          <a:xfrm>
            <a:off x="1089949" y="3606359"/>
            <a:ext cx="2952900" cy="5541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3600" b="1">
                <a:solidFill>
                  <a:srgbClr val="FCFCFC"/>
                </a:solidFill>
                <a:latin typeface="Arial"/>
                <a:ea typeface="Arial"/>
                <a:cs typeface="Arial"/>
                <a:sym typeface="Arial"/>
              </a:rPr>
              <a:t>17% </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340"/>
        <p:cNvGrpSpPr/>
        <p:nvPr/>
      </p:nvGrpSpPr>
      <p:grpSpPr>
        <a:xfrm>
          <a:off x="0" y="0"/>
          <a:ext cx="0" cy="0"/>
          <a:chOff x="0" y="0"/>
          <a:chExt cx="0" cy="0"/>
        </a:xfrm>
      </p:grpSpPr>
      <p:sp>
        <p:nvSpPr>
          <p:cNvPr id="341" name="Google Shape;341;g3cd9b6b537d_0_676"/>
          <p:cNvSpPr/>
          <p:nvPr/>
        </p:nvSpPr>
        <p:spPr>
          <a:xfrm>
            <a:off x="-566990" y="1288601"/>
            <a:ext cx="1081340" cy="1124931"/>
          </a:xfrm>
          <a:custGeom>
            <a:avLst/>
            <a:gdLst/>
            <a:ahLst/>
            <a:cxnLst/>
            <a:rect l="l" t="t" r="r" b="b"/>
            <a:pathLst>
              <a:path w="2162680" h="2249862" extrusionOk="0">
                <a:moveTo>
                  <a:pt x="0" y="0"/>
                </a:moveTo>
                <a:lnTo>
                  <a:pt x="2162680" y="0"/>
                </a:lnTo>
                <a:lnTo>
                  <a:pt x="2162680" y="2249863"/>
                </a:lnTo>
                <a:lnTo>
                  <a:pt x="0" y="224986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g3cd9b6b537d_0_676"/>
          <p:cNvSpPr/>
          <p:nvPr/>
        </p:nvSpPr>
        <p:spPr>
          <a:xfrm>
            <a:off x="7483953" y="-690288"/>
            <a:ext cx="1380577" cy="1380577"/>
          </a:xfrm>
          <a:custGeom>
            <a:avLst/>
            <a:gdLst/>
            <a:ahLst/>
            <a:cxnLst/>
            <a:rect l="l" t="t" r="r" b="b"/>
            <a:pathLst>
              <a:path w="2761153" h="2761153" extrusionOk="0">
                <a:moveTo>
                  <a:pt x="0" y="0"/>
                </a:moveTo>
                <a:lnTo>
                  <a:pt x="2761154" y="0"/>
                </a:lnTo>
                <a:lnTo>
                  <a:pt x="2761154" y="2761154"/>
                </a:lnTo>
                <a:lnTo>
                  <a:pt x="0" y="2761154"/>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3" name="Google Shape;343;g3cd9b6b537d_0_676"/>
          <p:cNvSpPr/>
          <p:nvPr/>
        </p:nvSpPr>
        <p:spPr>
          <a:xfrm>
            <a:off x="-1256649" y="4162565"/>
            <a:ext cx="2649816" cy="2649816"/>
          </a:xfrm>
          <a:custGeom>
            <a:avLst/>
            <a:gdLst/>
            <a:ahLst/>
            <a:cxnLst/>
            <a:rect l="l" t="t" r="r" b="b"/>
            <a:pathLst>
              <a:path w="5299632" h="5299632" extrusionOk="0">
                <a:moveTo>
                  <a:pt x="0" y="0"/>
                </a:moveTo>
                <a:lnTo>
                  <a:pt x="5299632" y="0"/>
                </a:lnTo>
                <a:lnTo>
                  <a:pt x="5299632" y="5299633"/>
                </a:lnTo>
                <a:lnTo>
                  <a:pt x="0" y="529963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344" name="Google Shape;344;g3cd9b6b537d_0_676"/>
          <p:cNvGrpSpPr/>
          <p:nvPr/>
        </p:nvGrpSpPr>
        <p:grpSpPr>
          <a:xfrm>
            <a:off x="4572000" y="1755131"/>
            <a:ext cx="3400104" cy="2303857"/>
            <a:chOff x="0" y="-47625"/>
            <a:chExt cx="1687899" cy="1143694"/>
          </a:xfrm>
        </p:grpSpPr>
        <p:sp>
          <p:nvSpPr>
            <p:cNvPr id="345" name="Google Shape;345;g3cd9b6b537d_0_676"/>
            <p:cNvSpPr/>
            <p:nvPr/>
          </p:nvSpPr>
          <p:spPr>
            <a:xfrm>
              <a:off x="0" y="0"/>
              <a:ext cx="1687899" cy="1096069"/>
            </a:xfrm>
            <a:custGeom>
              <a:avLst/>
              <a:gdLst/>
              <a:ahLst/>
              <a:cxnLst/>
              <a:rect l="l" t="t" r="r" b="b"/>
              <a:pathLst>
                <a:path w="1687899" h="1096069" extrusionOk="0">
                  <a:moveTo>
                    <a:pt x="39848" y="0"/>
                  </a:moveTo>
                  <a:lnTo>
                    <a:pt x="1648052" y="0"/>
                  </a:lnTo>
                  <a:cubicBezTo>
                    <a:pt x="1670059" y="0"/>
                    <a:pt x="1687899" y="17840"/>
                    <a:pt x="1687899" y="39848"/>
                  </a:cubicBezTo>
                  <a:lnTo>
                    <a:pt x="1687899" y="1056221"/>
                  </a:lnTo>
                  <a:cubicBezTo>
                    <a:pt x="1687899" y="1078228"/>
                    <a:pt x="1670059" y="1096069"/>
                    <a:pt x="1648052" y="1096069"/>
                  </a:cubicBezTo>
                  <a:lnTo>
                    <a:pt x="39848" y="1096069"/>
                  </a:lnTo>
                  <a:cubicBezTo>
                    <a:pt x="17840" y="1096069"/>
                    <a:pt x="0" y="1078228"/>
                    <a:pt x="0" y="1056221"/>
                  </a:cubicBezTo>
                  <a:lnTo>
                    <a:pt x="0" y="39848"/>
                  </a:lnTo>
                  <a:cubicBezTo>
                    <a:pt x="0" y="17840"/>
                    <a:pt x="17840" y="0"/>
                    <a:pt x="39848" y="0"/>
                  </a:cubicBezTo>
                  <a:close/>
                </a:path>
              </a:pathLst>
            </a:custGeom>
            <a:solidFill>
              <a:srgbClr val="08498E"/>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6" name="Google Shape;346;g3cd9b6b537d_0_676"/>
            <p:cNvSpPr txBox="1"/>
            <p:nvPr/>
          </p:nvSpPr>
          <p:spPr>
            <a:xfrm>
              <a:off x="0" y="-47625"/>
              <a:ext cx="1687800" cy="11436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None/>
              </a:pPr>
              <a:endParaRPr sz="900">
                <a:solidFill>
                  <a:schemeClr val="dk1"/>
                </a:solidFill>
                <a:latin typeface="Calibri"/>
                <a:ea typeface="Calibri"/>
                <a:cs typeface="Calibri"/>
                <a:sym typeface="Calibri"/>
              </a:endParaRPr>
            </a:p>
          </p:txBody>
        </p:sp>
      </p:grpSp>
      <p:sp>
        <p:nvSpPr>
          <p:cNvPr id="347" name="Google Shape;347;g3cd9b6b537d_0_676"/>
          <p:cNvSpPr/>
          <p:nvPr/>
        </p:nvSpPr>
        <p:spPr>
          <a:xfrm flipH="1">
            <a:off x="8174242" y="4173742"/>
            <a:ext cx="969759" cy="969759"/>
          </a:xfrm>
          <a:custGeom>
            <a:avLst/>
            <a:gdLst/>
            <a:ahLst/>
            <a:cxnLst/>
            <a:rect l="l" t="t" r="r" b="b"/>
            <a:pathLst>
              <a:path w="1939517" h="1939517" extrusionOk="0">
                <a:moveTo>
                  <a:pt x="1939517" y="0"/>
                </a:moveTo>
                <a:lnTo>
                  <a:pt x="0" y="0"/>
                </a:lnTo>
                <a:lnTo>
                  <a:pt x="0" y="1939517"/>
                </a:lnTo>
                <a:lnTo>
                  <a:pt x="1939517" y="1939517"/>
                </a:lnTo>
                <a:lnTo>
                  <a:pt x="1939517"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8" name="Google Shape;348;g3cd9b6b537d_0_676"/>
          <p:cNvSpPr/>
          <p:nvPr/>
        </p:nvSpPr>
        <p:spPr>
          <a:xfrm>
            <a:off x="1573765" y="1422965"/>
            <a:ext cx="2426742" cy="3235656"/>
          </a:xfrm>
          <a:custGeom>
            <a:avLst/>
            <a:gdLst/>
            <a:ahLst/>
            <a:cxnLst/>
            <a:rect l="l" t="t" r="r" b="b"/>
            <a:pathLst>
              <a:path w="4853484" h="6471312" extrusionOk="0">
                <a:moveTo>
                  <a:pt x="0" y="0"/>
                </a:moveTo>
                <a:lnTo>
                  <a:pt x="4853484" y="0"/>
                </a:lnTo>
                <a:lnTo>
                  <a:pt x="4853484" y="6471313"/>
                </a:lnTo>
                <a:lnTo>
                  <a:pt x="0" y="64713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9" name="Google Shape;349;g3cd9b6b537d_0_676"/>
          <p:cNvSpPr txBox="1"/>
          <p:nvPr/>
        </p:nvSpPr>
        <p:spPr>
          <a:xfrm>
            <a:off x="727451" y="413746"/>
            <a:ext cx="3011700" cy="600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00">
                <a:solidFill>
                  <a:srgbClr val="171717"/>
                </a:solidFill>
                <a:latin typeface="Arial"/>
                <a:ea typeface="Arial"/>
                <a:cs typeface="Arial"/>
                <a:sym typeface="Arial"/>
              </a:rPr>
              <a:t>Placement</a:t>
            </a:r>
            <a:endParaRPr sz="700"/>
          </a:p>
        </p:txBody>
      </p:sp>
      <p:sp>
        <p:nvSpPr>
          <p:cNvPr id="350" name="Google Shape;350;g3cd9b6b537d_0_676"/>
          <p:cNvSpPr txBox="1"/>
          <p:nvPr/>
        </p:nvSpPr>
        <p:spPr>
          <a:xfrm>
            <a:off x="4743458" y="1960753"/>
            <a:ext cx="2952900" cy="12870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2200" b="1">
                <a:solidFill>
                  <a:srgbClr val="FCFCFC"/>
                </a:solidFill>
                <a:latin typeface="Arial"/>
                <a:ea typeface="Arial"/>
                <a:cs typeface="Arial"/>
                <a:sym typeface="Arial"/>
              </a:rPr>
              <a:t>Are there any products sold at the checkout counter?</a:t>
            </a:r>
            <a:endParaRPr sz="700"/>
          </a:p>
        </p:txBody>
      </p:sp>
      <p:sp>
        <p:nvSpPr>
          <p:cNvPr id="351" name="Google Shape;351;g3cd9b6b537d_0_676"/>
          <p:cNvSpPr txBox="1"/>
          <p:nvPr/>
        </p:nvSpPr>
        <p:spPr>
          <a:xfrm>
            <a:off x="4847749" y="3292977"/>
            <a:ext cx="2952900" cy="5541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3600" b="1">
                <a:solidFill>
                  <a:srgbClr val="FCFCFC"/>
                </a:solidFill>
                <a:latin typeface="Arial"/>
                <a:ea typeface="Arial"/>
                <a:cs typeface="Arial"/>
                <a:sym typeface="Arial"/>
              </a:rPr>
              <a:t>100%</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3cd18ceb4a1_0_87"/>
          <p:cNvSpPr txBox="1"/>
          <p:nvPr/>
        </p:nvSpPr>
        <p:spPr>
          <a:xfrm>
            <a:off x="5002675" y="583425"/>
            <a:ext cx="34068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t>Objectives:</a:t>
            </a:r>
            <a:endParaRPr sz="1700" b="1"/>
          </a:p>
          <a:p>
            <a:pPr marL="457200" lvl="0" indent="-336550" algn="l" rtl="0">
              <a:spcBef>
                <a:spcPts val="0"/>
              </a:spcBef>
              <a:spcAft>
                <a:spcPts val="0"/>
              </a:spcAft>
              <a:buSzPts val="1700"/>
              <a:buAutoNum type="arabicPeriod"/>
            </a:pPr>
            <a:r>
              <a:rPr lang="en-US" sz="1700"/>
              <a:t>Define Environmental Scans</a:t>
            </a:r>
            <a:endParaRPr sz="1700"/>
          </a:p>
          <a:p>
            <a:pPr marL="457200" lvl="0" indent="-336550" algn="l" rtl="0">
              <a:spcBef>
                <a:spcPts val="0"/>
              </a:spcBef>
              <a:spcAft>
                <a:spcPts val="0"/>
              </a:spcAft>
              <a:buSzPts val="1700"/>
              <a:buAutoNum type="arabicPeriod"/>
            </a:pPr>
            <a:r>
              <a:rPr lang="en-US" sz="1700"/>
              <a:t>Review DACI’s Environmental Scan</a:t>
            </a:r>
            <a:endParaRPr sz="1700"/>
          </a:p>
          <a:p>
            <a:pPr marL="457200" lvl="0" indent="-336550" algn="l" rtl="0">
              <a:spcBef>
                <a:spcPts val="0"/>
              </a:spcBef>
              <a:spcAft>
                <a:spcPts val="0"/>
              </a:spcAft>
              <a:buSzPts val="1700"/>
              <a:buAutoNum type="arabicPeriod"/>
            </a:pPr>
            <a:r>
              <a:rPr lang="en-US" sz="1700"/>
              <a:t>Define products and compounds</a:t>
            </a:r>
            <a:endParaRPr sz="1700"/>
          </a:p>
          <a:p>
            <a:pPr marL="457200" lvl="0" indent="-336550" algn="l" rtl="0">
              <a:spcBef>
                <a:spcPts val="0"/>
              </a:spcBef>
              <a:spcAft>
                <a:spcPts val="0"/>
              </a:spcAft>
              <a:buSzPts val="1700"/>
              <a:buAutoNum type="arabicPeriod"/>
            </a:pPr>
            <a:r>
              <a:rPr lang="en-US" sz="1700"/>
              <a:t>Outline Effective Strategy Implementation</a:t>
            </a:r>
            <a:endParaRPr sz="1700"/>
          </a:p>
          <a:p>
            <a:pPr marL="457200" lvl="0" indent="0" algn="l" rtl="0">
              <a:spcBef>
                <a:spcPts val="0"/>
              </a:spcBef>
              <a:spcAft>
                <a:spcPts val="0"/>
              </a:spcAft>
              <a:buNone/>
            </a:pPr>
            <a:endParaRPr sz="17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84403" y="1363553"/>
            <a:ext cx="2167462" cy="3903699"/>
            <a:chOff x="0" y="0"/>
            <a:chExt cx="671593" cy="1209570"/>
          </a:xfrm>
        </p:grpSpPr>
        <p:sp>
          <p:nvSpPr>
            <p:cNvPr id="3" name="Freeform 3"/>
            <p:cNvSpPr/>
            <p:nvPr/>
          </p:nvSpPr>
          <p:spPr>
            <a:xfrm>
              <a:off x="0" y="0"/>
              <a:ext cx="671593" cy="1209570"/>
            </a:xfrm>
            <a:custGeom>
              <a:avLst/>
              <a:gdLst/>
              <a:ahLst/>
              <a:cxnLst/>
              <a:rect l="l" t="t" r="r" b="b"/>
              <a:pathLst>
                <a:path w="671593" h="1209570">
                  <a:moveTo>
                    <a:pt x="62508" y="0"/>
                  </a:moveTo>
                  <a:lnTo>
                    <a:pt x="609085" y="0"/>
                  </a:lnTo>
                  <a:cubicBezTo>
                    <a:pt x="625663" y="0"/>
                    <a:pt x="641562" y="6586"/>
                    <a:pt x="653285" y="18308"/>
                  </a:cubicBezTo>
                  <a:cubicBezTo>
                    <a:pt x="665007" y="30031"/>
                    <a:pt x="671593" y="45930"/>
                    <a:pt x="671593" y="62508"/>
                  </a:cubicBezTo>
                  <a:lnTo>
                    <a:pt x="671593" y="1147062"/>
                  </a:lnTo>
                  <a:cubicBezTo>
                    <a:pt x="671593" y="1163640"/>
                    <a:pt x="665007" y="1179539"/>
                    <a:pt x="653285" y="1191262"/>
                  </a:cubicBezTo>
                  <a:cubicBezTo>
                    <a:pt x="641562" y="1202984"/>
                    <a:pt x="625663" y="1209570"/>
                    <a:pt x="609085" y="1209570"/>
                  </a:cubicBezTo>
                  <a:lnTo>
                    <a:pt x="62508" y="1209570"/>
                  </a:lnTo>
                  <a:cubicBezTo>
                    <a:pt x="45930" y="1209570"/>
                    <a:pt x="30031" y="1202984"/>
                    <a:pt x="18308" y="1191262"/>
                  </a:cubicBezTo>
                  <a:cubicBezTo>
                    <a:pt x="6586" y="1179539"/>
                    <a:pt x="0" y="1163640"/>
                    <a:pt x="0" y="1147062"/>
                  </a:cubicBezTo>
                  <a:lnTo>
                    <a:pt x="0" y="62508"/>
                  </a:lnTo>
                  <a:cubicBezTo>
                    <a:pt x="0" y="45930"/>
                    <a:pt x="6586" y="30031"/>
                    <a:pt x="18308" y="18308"/>
                  </a:cubicBezTo>
                  <a:cubicBezTo>
                    <a:pt x="30031" y="6586"/>
                    <a:pt x="45930" y="0"/>
                    <a:pt x="62508" y="0"/>
                  </a:cubicBezTo>
                  <a:close/>
                </a:path>
              </a:pathLst>
            </a:custGeom>
            <a:blipFill>
              <a:blip r:embed="rId2"/>
              <a:stretch>
                <a:fillRect l="-11149" r="-11149"/>
              </a:stretch>
            </a:blipFill>
          </p:spPr>
          <p:txBody>
            <a:bodyPr/>
            <a:lstStyle/>
            <a:p>
              <a:endParaRPr lang="en-US" sz="700"/>
            </a:p>
          </p:txBody>
        </p:sp>
      </p:grpSp>
      <p:grpSp>
        <p:nvGrpSpPr>
          <p:cNvPr id="4" name="Group 4"/>
          <p:cNvGrpSpPr/>
          <p:nvPr/>
        </p:nvGrpSpPr>
        <p:grpSpPr>
          <a:xfrm>
            <a:off x="6350792" y="1363553"/>
            <a:ext cx="2278858" cy="3903699"/>
            <a:chOff x="0" y="0"/>
            <a:chExt cx="706109" cy="1209570"/>
          </a:xfrm>
        </p:grpSpPr>
        <p:sp>
          <p:nvSpPr>
            <p:cNvPr id="5" name="Freeform 5"/>
            <p:cNvSpPr/>
            <p:nvPr/>
          </p:nvSpPr>
          <p:spPr>
            <a:xfrm>
              <a:off x="0" y="0"/>
              <a:ext cx="706109" cy="1209570"/>
            </a:xfrm>
            <a:custGeom>
              <a:avLst/>
              <a:gdLst/>
              <a:ahLst/>
              <a:cxnLst/>
              <a:rect l="l" t="t" r="r" b="b"/>
              <a:pathLst>
                <a:path w="706109" h="1209570">
                  <a:moveTo>
                    <a:pt x="59452" y="0"/>
                  </a:moveTo>
                  <a:lnTo>
                    <a:pt x="646657" y="0"/>
                  </a:lnTo>
                  <a:cubicBezTo>
                    <a:pt x="679492" y="0"/>
                    <a:pt x="706109" y="26618"/>
                    <a:pt x="706109" y="59452"/>
                  </a:cubicBezTo>
                  <a:lnTo>
                    <a:pt x="706109" y="1150118"/>
                  </a:lnTo>
                  <a:cubicBezTo>
                    <a:pt x="706109" y="1165885"/>
                    <a:pt x="699846" y="1181007"/>
                    <a:pt x="688696" y="1192157"/>
                  </a:cubicBezTo>
                  <a:cubicBezTo>
                    <a:pt x="677547" y="1203306"/>
                    <a:pt x="662425" y="1209570"/>
                    <a:pt x="646657" y="1209570"/>
                  </a:cubicBezTo>
                  <a:lnTo>
                    <a:pt x="59452" y="1209570"/>
                  </a:lnTo>
                  <a:cubicBezTo>
                    <a:pt x="26618" y="1209570"/>
                    <a:pt x="0" y="1182952"/>
                    <a:pt x="0" y="1150118"/>
                  </a:cubicBezTo>
                  <a:lnTo>
                    <a:pt x="0" y="59452"/>
                  </a:lnTo>
                  <a:cubicBezTo>
                    <a:pt x="0" y="26618"/>
                    <a:pt x="26618" y="0"/>
                    <a:pt x="59452" y="0"/>
                  </a:cubicBezTo>
                  <a:close/>
                </a:path>
              </a:pathLst>
            </a:custGeom>
            <a:blipFill>
              <a:blip r:embed="rId3"/>
              <a:stretch>
                <a:fillRect l="-16047" r="-16047"/>
              </a:stretch>
            </a:blipFill>
          </p:spPr>
          <p:txBody>
            <a:bodyPr/>
            <a:lstStyle/>
            <a:p>
              <a:endParaRPr lang="en-US" sz="700"/>
            </a:p>
          </p:txBody>
        </p:sp>
      </p:grpSp>
      <p:sp>
        <p:nvSpPr>
          <p:cNvPr id="6" name="Freeform 6"/>
          <p:cNvSpPr/>
          <p:nvPr/>
        </p:nvSpPr>
        <p:spPr>
          <a:xfrm flipH="1" flipV="1">
            <a:off x="8174242" y="0"/>
            <a:ext cx="969759" cy="969759"/>
          </a:xfrm>
          <a:custGeom>
            <a:avLst/>
            <a:gdLst/>
            <a:ahLst/>
            <a:cxnLst/>
            <a:rect l="l" t="t" r="r" b="b"/>
            <a:pathLst>
              <a:path w="1939517" h="1939517">
                <a:moveTo>
                  <a:pt x="1939517" y="1939517"/>
                </a:moveTo>
                <a:lnTo>
                  <a:pt x="0" y="1939517"/>
                </a:lnTo>
                <a:lnTo>
                  <a:pt x="0" y="0"/>
                </a:lnTo>
                <a:lnTo>
                  <a:pt x="1939517" y="0"/>
                </a:lnTo>
                <a:lnTo>
                  <a:pt x="1939517" y="1939517"/>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700"/>
          </a:p>
        </p:txBody>
      </p:sp>
      <p:sp>
        <p:nvSpPr>
          <p:cNvPr id="7" name="Freeform 7"/>
          <p:cNvSpPr/>
          <p:nvPr/>
        </p:nvSpPr>
        <p:spPr>
          <a:xfrm>
            <a:off x="-542960" y="3899254"/>
            <a:ext cx="1057310" cy="1271952"/>
          </a:xfrm>
          <a:custGeom>
            <a:avLst/>
            <a:gdLst/>
            <a:ahLst/>
            <a:cxnLst/>
            <a:rect l="l" t="t" r="r" b="b"/>
            <a:pathLst>
              <a:path w="2114620" h="2543904">
                <a:moveTo>
                  <a:pt x="0" y="0"/>
                </a:moveTo>
                <a:lnTo>
                  <a:pt x="2114620" y="0"/>
                </a:lnTo>
                <a:lnTo>
                  <a:pt x="2114620" y="2543904"/>
                </a:lnTo>
                <a:lnTo>
                  <a:pt x="0" y="254390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700"/>
          </a:p>
        </p:txBody>
      </p:sp>
      <p:sp>
        <p:nvSpPr>
          <p:cNvPr id="8" name="Freeform 8"/>
          <p:cNvSpPr/>
          <p:nvPr/>
        </p:nvSpPr>
        <p:spPr>
          <a:xfrm>
            <a:off x="7819092" y="3846298"/>
            <a:ext cx="2649816" cy="2649816"/>
          </a:xfrm>
          <a:custGeom>
            <a:avLst/>
            <a:gdLst/>
            <a:ahLst/>
            <a:cxnLst/>
            <a:rect l="l" t="t" r="r" b="b"/>
            <a:pathLst>
              <a:path w="5299632" h="5299632">
                <a:moveTo>
                  <a:pt x="0" y="0"/>
                </a:moveTo>
                <a:lnTo>
                  <a:pt x="5299632" y="0"/>
                </a:lnTo>
                <a:lnTo>
                  <a:pt x="5299632" y="5299632"/>
                </a:lnTo>
                <a:lnTo>
                  <a:pt x="0" y="5299632"/>
                </a:lnTo>
                <a:lnTo>
                  <a:pt x="0" y="0"/>
                </a:lnTo>
                <a:close/>
              </a:path>
            </a:pathLst>
          </a:custGeom>
          <a:blipFill>
            <a:blip>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sz="700"/>
          </a:p>
        </p:txBody>
      </p:sp>
      <p:sp>
        <p:nvSpPr>
          <p:cNvPr id="9" name="Freeform 9"/>
          <p:cNvSpPr/>
          <p:nvPr/>
        </p:nvSpPr>
        <p:spPr>
          <a:xfrm>
            <a:off x="-352071" y="223158"/>
            <a:ext cx="866421" cy="455954"/>
          </a:xfrm>
          <a:custGeom>
            <a:avLst/>
            <a:gdLst/>
            <a:ahLst/>
            <a:cxnLst/>
            <a:rect l="l" t="t" r="r" b="b"/>
            <a:pathLst>
              <a:path w="1732842" h="911908">
                <a:moveTo>
                  <a:pt x="0" y="0"/>
                </a:moveTo>
                <a:lnTo>
                  <a:pt x="1732842" y="0"/>
                </a:lnTo>
                <a:lnTo>
                  <a:pt x="1732842" y="911908"/>
                </a:lnTo>
                <a:lnTo>
                  <a:pt x="0" y="911908"/>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700"/>
          </a:p>
        </p:txBody>
      </p:sp>
      <p:sp>
        <p:nvSpPr>
          <p:cNvPr id="10" name="TextBox 10"/>
          <p:cNvSpPr txBox="1"/>
          <p:nvPr/>
        </p:nvSpPr>
        <p:spPr>
          <a:xfrm>
            <a:off x="514350" y="2143195"/>
            <a:ext cx="2616100" cy="1077218"/>
          </a:xfrm>
          <a:prstGeom prst="rect">
            <a:avLst/>
          </a:prstGeom>
        </p:spPr>
        <p:txBody>
          <a:bodyPr lIns="0" tIns="0" rIns="0" bIns="0" rtlCol="0" anchor="t">
            <a:spAutoFit/>
          </a:bodyPr>
          <a:lstStyle/>
          <a:p>
            <a:pPr>
              <a:lnSpc>
                <a:spcPts val="4150"/>
              </a:lnSpc>
            </a:pPr>
            <a:r>
              <a:rPr lang="en-US" sz="4150" spc="-228">
                <a:solidFill>
                  <a:srgbClr val="171717"/>
                </a:solidFill>
                <a:latin typeface="Heading Now 71-78"/>
                <a:ea typeface="Heading Now 71-78"/>
                <a:cs typeface="Heading Now 71-78"/>
                <a:sym typeface="Heading Now 71-78"/>
              </a:rPr>
              <a:t>New </a:t>
            </a:r>
          </a:p>
          <a:p>
            <a:pPr>
              <a:lnSpc>
                <a:spcPts val="4150"/>
              </a:lnSpc>
            </a:pPr>
            <a:r>
              <a:rPr lang="en-US" sz="4150" spc="-228">
                <a:solidFill>
                  <a:srgbClr val="171717"/>
                </a:solidFill>
                <a:latin typeface="Heading Now 71-78"/>
                <a:ea typeface="Heading Now 71-78"/>
                <a:cs typeface="Heading Now 71-78"/>
                <a:sym typeface="Heading Now 71-78"/>
              </a:rPr>
              <a:t>Products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3cd18ceb4a1_0_14"/>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Discuss current state of gas station pharmacology</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sp>
        <p:nvSpPr>
          <p:cNvPr id="357" name="Google Shape;357;g3cd18ceb4a1_0_14"/>
          <p:cNvSpPr txBox="1"/>
          <p:nvPr/>
        </p:nvSpPr>
        <p:spPr>
          <a:xfrm>
            <a:off x="292725" y="1062025"/>
            <a:ext cx="8255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Semi-Synthetic Cannabinoids (e.g., Delta-8) • Derived from CBD/Hemp</a:t>
            </a:r>
            <a:endParaRPr/>
          </a:p>
          <a:p>
            <a:pPr marL="0" lvl="0" indent="0" algn="l" rtl="0">
              <a:spcBef>
                <a:spcPts val="0"/>
              </a:spcBef>
              <a:spcAft>
                <a:spcPts val="0"/>
              </a:spcAft>
              <a:buClr>
                <a:schemeClr val="dk1"/>
              </a:buClr>
              <a:buSzPts val="1100"/>
              <a:buFont typeface="Arial"/>
              <a:buNone/>
            </a:pPr>
            <a:r>
              <a:rPr lang="en-US"/>
              <a:t>Derived from CBD/Hemp</a:t>
            </a:r>
            <a:endParaRPr/>
          </a:p>
          <a:p>
            <a:pPr marL="0" lvl="0" indent="0" algn="l" rtl="0">
              <a:spcBef>
                <a:spcPts val="0"/>
              </a:spcBef>
              <a:spcAft>
                <a:spcPts val="0"/>
              </a:spcAft>
              <a:buClr>
                <a:schemeClr val="dk1"/>
              </a:buClr>
              <a:buSzPts val="1100"/>
              <a:buFont typeface="Arial"/>
              <a:buNone/>
            </a:pPr>
            <a:r>
              <a:rPr lang="en-US"/>
              <a:t>Variably as psychoactive as Delta-9 THC</a:t>
            </a:r>
            <a:endParaRPr/>
          </a:p>
          <a:p>
            <a:pPr marL="0" lvl="0" indent="0" algn="l" rtl="0">
              <a:spcBef>
                <a:spcPts val="0"/>
              </a:spcBef>
              <a:spcAft>
                <a:spcPts val="0"/>
              </a:spcAft>
              <a:buClr>
                <a:schemeClr val="dk1"/>
              </a:buClr>
              <a:buSzPts val="1100"/>
              <a:buFont typeface="Arial"/>
              <a:buNone/>
            </a:pPr>
            <a:r>
              <a:rPr lang="en-US"/>
              <a:t>Legal in ~39 states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8" name="Google Shape;358;g3cd18ceb4a1_0_14"/>
          <p:cNvSpPr txBox="1"/>
          <p:nvPr/>
        </p:nvSpPr>
        <p:spPr>
          <a:xfrm>
            <a:off x="5705750" y="39357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(Czégény et al., 2021)</a:t>
            </a:r>
            <a:endParaRPr/>
          </a:p>
        </p:txBody>
      </p:sp>
      <p:pic>
        <p:nvPicPr>
          <p:cNvPr id="359" name="Google Shape;359;g3cd18ceb4a1_0_14"/>
          <p:cNvPicPr preferRelativeResize="0"/>
          <p:nvPr/>
        </p:nvPicPr>
        <p:blipFill>
          <a:blip r:embed="rId3">
            <a:alphaModFix/>
          </a:blip>
          <a:stretch>
            <a:fillRect/>
          </a:stretch>
        </p:blipFill>
        <p:spPr>
          <a:xfrm>
            <a:off x="4671175" y="1422163"/>
            <a:ext cx="4158989" cy="2299175"/>
          </a:xfrm>
          <a:prstGeom prst="rect">
            <a:avLst/>
          </a:prstGeom>
          <a:noFill/>
          <a:ln>
            <a:noFill/>
          </a:ln>
        </p:spPr>
      </p:pic>
      <p:pic>
        <p:nvPicPr>
          <p:cNvPr id="360" name="Google Shape;360;g3cd18ceb4a1_0_14"/>
          <p:cNvPicPr preferRelativeResize="0"/>
          <p:nvPr/>
        </p:nvPicPr>
        <p:blipFill>
          <a:blip r:embed="rId4">
            <a:alphaModFix/>
          </a:blip>
          <a:stretch>
            <a:fillRect/>
          </a:stretch>
        </p:blipFill>
        <p:spPr>
          <a:xfrm>
            <a:off x="1639850" y="2379550"/>
            <a:ext cx="2932146" cy="2299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3cd18ceb4a1_0_384"/>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Example of Legality</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pic>
        <p:nvPicPr>
          <p:cNvPr id="366" name="Google Shape;366;g3cd18ceb4a1_0_384"/>
          <p:cNvPicPr preferRelativeResize="0"/>
          <p:nvPr/>
        </p:nvPicPr>
        <p:blipFill>
          <a:blip r:embed="rId3">
            <a:alphaModFix/>
          </a:blip>
          <a:stretch>
            <a:fillRect/>
          </a:stretch>
        </p:blipFill>
        <p:spPr>
          <a:xfrm>
            <a:off x="2456513" y="628775"/>
            <a:ext cx="4230982" cy="4112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3cd18ceb4a1_0_400"/>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Example of Legality</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pic>
        <p:nvPicPr>
          <p:cNvPr id="372" name="Google Shape;372;g3cd18ceb4a1_0_400"/>
          <p:cNvPicPr preferRelativeResize="0"/>
          <p:nvPr/>
        </p:nvPicPr>
        <p:blipFill>
          <a:blip r:embed="rId3">
            <a:alphaModFix/>
          </a:blip>
          <a:stretch>
            <a:fillRect/>
          </a:stretch>
        </p:blipFill>
        <p:spPr>
          <a:xfrm>
            <a:off x="1525125" y="726273"/>
            <a:ext cx="6498926" cy="3612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cd18ceb4a1_0_406"/>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Kratom (7-OH) 13 X More potent than Morphine</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pic>
        <p:nvPicPr>
          <p:cNvPr id="378" name="Google Shape;378;g3cd18ceb4a1_0_406"/>
          <p:cNvPicPr preferRelativeResize="0"/>
          <p:nvPr/>
        </p:nvPicPr>
        <p:blipFill>
          <a:blip r:embed="rId3">
            <a:alphaModFix/>
          </a:blip>
          <a:stretch>
            <a:fillRect/>
          </a:stretch>
        </p:blipFill>
        <p:spPr>
          <a:xfrm>
            <a:off x="-118325" y="614363"/>
            <a:ext cx="5153025" cy="3914775"/>
          </a:xfrm>
          <a:prstGeom prst="rect">
            <a:avLst/>
          </a:prstGeom>
          <a:noFill/>
          <a:ln>
            <a:noFill/>
          </a:ln>
        </p:spPr>
      </p:pic>
      <p:sp>
        <p:nvSpPr>
          <p:cNvPr id="379" name="Google Shape;379;g3cd18ceb4a1_0_406"/>
          <p:cNvSpPr txBox="1"/>
          <p:nvPr/>
        </p:nvSpPr>
        <p:spPr>
          <a:xfrm>
            <a:off x="5548125" y="38732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(Smith et al., 2023)</a:t>
            </a:r>
            <a:endParaRPr/>
          </a:p>
        </p:txBody>
      </p:sp>
      <p:pic>
        <p:nvPicPr>
          <p:cNvPr id="380" name="Google Shape;380;g3cd18ceb4a1_0_406"/>
          <p:cNvPicPr preferRelativeResize="0"/>
          <p:nvPr/>
        </p:nvPicPr>
        <p:blipFill>
          <a:blip r:embed="rId4">
            <a:alphaModFix/>
          </a:blip>
          <a:stretch>
            <a:fillRect/>
          </a:stretch>
        </p:blipFill>
        <p:spPr>
          <a:xfrm>
            <a:off x="5034700" y="1031075"/>
            <a:ext cx="3535388" cy="2842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cd18ceb4a1_0_422"/>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Kratom</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sp>
        <p:nvSpPr>
          <p:cNvPr id="386" name="Google Shape;386;g3cd18ceb4a1_0_422"/>
          <p:cNvSpPr txBox="1"/>
          <p:nvPr/>
        </p:nvSpPr>
        <p:spPr>
          <a:xfrm>
            <a:off x="2413400" y="45025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(Smith et al., 2023)</a:t>
            </a:r>
            <a:endParaRPr/>
          </a:p>
        </p:txBody>
      </p:sp>
      <p:pic>
        <p:nvPicPr>
          <p:cNvPr id="387" name="Google Shape;387;g3cd18ceb4a1_0_422"/>
          <p:cNvPicPr preferRelativeResize="0"/>
          <p:nvPr/>
        </p:nvPicPr>
        <p:blipFill>
          <a:blip r:embed="rId3">
            <a:alphaModFix/>
          </a:blip>
          <a:stretch>
            <a:fillRect/>
          </a:stretch>
        </p:blipFill>
        <p:spPr>
          <a:xfrm>
            <a:off x="292725" y="1137275"/>
            <a:ext cx="4775428" cy="3365225"/>
          </a:xfrm>
          <a:prstGeom prst="rect">
            <a:avLst/>
          </a:prstGeom>
          <a:noFill/>
          <a:ln>
            <a:noFill/>
          </a:ln>
        </p:spPr>
      </p:pic>
      <p:sp>
        <p:nvSpPr>
          <p:cNvPr id="388" name="Google Shape;388;g3cd18ceb4a1_0_422"/>
          <p:cNvSpPr txBox="1"/>
          <p:nvPr/>
        </p:nvSpPr>
        <p:spPr>
          <a:xfrm>
            <a:off x="5171175" y="1451075"/>
            <a:ext cx="38523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dk1"/>
                </a:solidFill>
              </a:rPr>
              <a:t>*Appeal</a:t>
            </a:r>
            <a:endParaRPr sz="1600" b="1">
              <a:solidFill>
                <a:schemeClr val="dk1"/>
              </a:solidFill>
            </a:endParaRPr>
          </a:p>
          <a:p>
            <a:pPr marL="0" lvl="0" indent="0" algn="l" rtl="0">
              <a:spcBef>
                <a:spcPts val="0"/>
              </a:spcBef>
              <a:spcAft>
                <a:spcPts val="0"/>
              </a:spcAft>
              <a:buNone/>
            </a:pPr>
            <a:r>
              <a:rPr lang="en-US" sz="1600">
                <a:solidFill>
                  <a:schemeClr val="dk1"/>
                </a:solidFill>
              </a:rPr>
              <a:t>“Legal High”</a:t>
            </a:r>
            <a:endParaRPr sz="1600">
              <a:solidFill>
                <a:schemeClr val="dk1"/>
              </a:solidFill>
            </a:endParaRPr>
          </a:p>
          <a:p>
            <a:pPr marL="0" lvl="0" indent="0" algn="l" rtl="0">
              <a:spcBef>
                <a:spcPts val="0"/>
              </a:spcBef>
              <a:spcAft>
                <a:spcPts val="0"/>
              </a:spcAft>
              <a:buNone/>
            </a:pPr>
            <a:r>
              <a:rPr lang="en-US" sz="1600">
                <a:solidFill>
                  <a:schemeClr val="dk1"/>
                </a:solidFill>
              </a:rPr>
              <a:t>Easily accessible</a:t>
            </a:r>
            <a:endParaRPr sz="1600">
              <a:solidFill>
                <a:schemeClr val="dk1"/>
              </a:solidFill>
            </a:endParaRPr>
          </a:p>
          <a:p>
            <a:pPr marL="0" lvl="0" indent="0" algn="l" rtl="0">
              <a:spcBef>
                <a:spcPts val="0"/>
              </a:spcBef>
              <a:spcAft>
                <a:spcPts val="0"/>
              </a:spcAft>
              <a:buNone/>
            </a:pPr>
            <a:r>
              <a:rPr lang="en-US" sz="1600">
                <a:solidFill>
                  <a:schemeClr val="dk1"/>
                </a:solidFill>
              </a:rPr>
              <a:t>Easy to use</a:t>
            </a:r>
            <a:endParaRPr sz="1600">
              <a:solidFill>
                <a:schemeClr val="dk1"/>
              </a:solidFill>
            </a:endParaRPr>
          </a:p>
          <a:p>
            <a:pPr marL="0" lvl="0" indent="0" algn="l" rtl="0">
              <a:spcBef>
                <a:spcPts val="0"/>
              </a:spcBef>
              <a:spcAft>
                <a:spcPts val="0"/>
              </a:spcAft>
              <a:buNone/>
            </a:pPr>
            <a:r>
              <a:rPr lang="en-US" sz="1600">
                <a:solidFill>
                  <a:schemeClr val="dk1"/>
                </a:solidFill>
              </a:rPr>
              <a:t>Stimulant</a:t>
            </a:r>
            <a:endParaRPr sz="1600">
              <a:solidFill>
                <a:schemeClr val="dk1"/>
              </a:solidFill>
            </a:endParaRPr>
          </a:p>
          <a:p>
            <a:pPr marL="0" lvl="0" indent="0" algn="l" rtl="0">
              <a:spcBef>
                <a:spcPts val="0"/>
              </a:spcBef>
              <a:spcAft>
                <a:spcPts val="0"/>
              </a:spcAft>
              <a:buNone/>
            </a:pPr>
            <a:r>
              <a:rPr lang="en-US" sz="1600">
                <a:solidFill>
                  <a:schemeClr val="dk1"/>
                </a:solidFill>
              </a:rPr>
              <a:t>*</a:t>
            </a:r>
            <a:r>
              <a:rPr lang="en-US" sz="1600" b="1">
                <a:solidFill>
                  <a:schemeClr val="dk1"/>
                </a:solidFill>
              </a:rPr>
              <a:t>Unlike with adults, no association with previous opioid use</a:t>
            </a:r>
            <a:endParaRPr sz="1600" b="1">
              <a:solidFill>
                <a:schemeClr val="dk1"/>
              </a:solidFill>
            </a:endParaRPr>
          </a:p>
          <a:p>
            <a:pPr marL="0" lvl="0" indent="0" algn="l" rtl="0">
              <a:spcBef>
                <a:spcPts val="0"/>
              </a:spcBef>
              <a:spcAft>
                <a:spcPts val="0"/>
              </a:spcAft>
              <a:buNone/>
            </a:pPr>
            <a:r>
              <a:rPr lang="en-US" sz="1600">
                <a:solidFill>
                  <a:schemeClr val="dk1"/>
                </a:solidFill>
              </a:rPr>
              <a:t>May indicate used primarily for euphoric effects</a:t>
            </a:r>
            <a:endParaRPr sz="1600">
              <a:solidFill>
                <a:schemeClr val="dk1"/>
              </a:solidFill>
            </a:endParaRPr>
          </a:p>
          <a:p>
            <a:pPr marL="0" lvl="0" indent="0" algn="l" rtl="0">
              <a:spcBef>
                <a:spcPts val="0"/>
              </a:spcBef>
              <a:spcAft>
                <a:spcPts val="0"/>
              </a:spcAft>
              <a:buNone/>
            </a:pPr>
            <a:r>
              <a:rPr lang="en-US" sz="1600">
                <a:solidFill>
                  <a:schemeClr val="dk1"/>
                </a:solidFill>
              </a:rPr>
              <a:t>*</a:t>
            </a:r>
            <a:r>
              <a:rPr lang="en-US" sz="1600" b="1">
                <a:solidFill>
                  <a:schemeClr val="dk1"/>
                </a:solidFill>
              </a:rPr>
              <a:t>Association with drug progression not yet known</a:t>
            </a:r>
            <a:endParaRPr sz="1600" b="1">
              <a:solidFill>
                <a:schemeClr val="dk1"/>
              </a:solidFill>
            </a:endParaRPr>
          </a:p>
        </p:txBody>
      </p:sp>
      <p:sp>
        <p:nvSpPr>
          <p:cNvPr id="389" name="Google Shape;389;g3cd18ceb4a1_0_422"/>
          <p:cNvSpPr txBox="1"/>
          <p:nvPr/>
        </p:nvSpPr>
        <p:spPr>
          <a:xfrm>
            <a:off x="5268425" y="43448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rPr>
              <a:t>(Sharma et al., 2022)</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3cd18ceb4a1_0_436"/>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Kratom National Reports</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pic>
        <p:nvPicPr>
          <p:cNvPr id="395" name="Google Shape;395;g3cd18ceb4a1_0_436"/>
          <p:cNvPicPr preferRelativeResize="0"/>
          <p:nvPr/>
        </p:nvPicPr>
        <p:blipFill>
          <a:blip r:embed="rId3">
            <a:alphaModFix/>
          </a:blip>
          <a:stretch>
            <a:fillRect/>
          </a:stretch>
        </p:blipFill>
        <p:spPr>
          <a:xfrm>
            <a:off x="1893650" y="620899"/>
            <a:ext cx="5356692" cy="3901700"/>
          </a:xfrm>
          <a:prstGeom prst="rect">
            <a:avLst/>
          </a:prstGeom>
          <a:noFill/>
          <a:ln>
            <a:noFill/>
          </a:ln>
        </p:spPr>
      </p:pic>
      <p:sp>
        <p:nvSpPr>
          <p:cNvPr id="396" name="Google Shape;396;g3cd18ceb4a1_0_436"/>
          <p:cNvSpPr txBox="1"/>
          <p:nvPr/>
        </p:nvSpPr>
        <p:spPr>
          <a:xfrm>
            <a:off x="3442800" y="4460850"/>
            <a:ext cx="361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Eggleston et al., 2019) (Post et al., 2019</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3cd18ceb4a1_0_450"/>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Kratom National Reports</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sp>
        <p:nvSpPr>
          <p:cNvPr id="402" name="Google Shape;402;g3cd18ceb4a1_0_450"/>
          <p:cNvSpPr txBox="1"/>
          <p:nvPr/>
        </p:nvSpPr>
        <p:spPr>
          <a:xfrm>
            <a:off x="76350" y="1186950"/>
            <a:ext cx="8991300" cy="250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t>152 unintentional overdose deaths involving Kratom from </a:t>
            </a:r>
            <a:endParaRPr sz="1900" b="1"/>
          </a:p>
          <a:p>
            <a:pPr marL="0" lvl="0" indent="0" algn="l" rtl="0">
              <a:spcBef>
                <a:spcPts val="0"/>
              </a:spcBef>
              <a:spcAft>
                <a:spcPts val="0"/>
              </a:spcAft>
              <a:buNone/>
            </a:pPr>
            <a:r>
              <a:rPr lang="en-US" sz="1900" b="1"/>
              <a:t>July 2016 – December 2017</a:t>
            </a:r>
            <a:endParaRPr sz="1900" b="1"/>
          </a:p>
          <a:p>
            <a:pPr marL="0" lvl="0" indent="0" algn="l" rtl="0">
              <a:spcBef>
                <a:spcPts val="0"/>
              </a:spcBef>
              <a:spcAft>
                <a:spcPts val="0"/>
              </a:spcAft>
              <a:buNone/>
            </a:pPr>
            <a:r>
              <a:rPr lang="en-US" sz="1300"/>
              <a:t>        </a:t>
            </a:r>
            <a:r>
              <a:rPr lang="en-US" sz="2600"/>
              <a:t>Cause of death in 92</a:t>
            </a:r>
            <a:endParaRPr sz="2600"/>
          </a:p>
          <a:p>
            <a:pPr marL="0" lvl="0" indent="0" algn="l" rtl="0">
              <a:spcBef>
                <a:spcPts val="0"/>
              </a:spcBef>
              <a:spcAft>
                <a:spcPts val="0"/>
              </a:spcAft>
              <a:buNone/>
            </a:pPr>
            <a:r>
              <a:rPr lang="en-US" sz="2600"/>
              <a:t>        Only substance in system for 7</a:t>
            </a:r>
            <a:endParaRPr sz="2600"/>
          </a:p>
          <a:p>
            <a:pPr marL="0" lvl="0" indent="0" algn="l" rtl="0">
              <a:spcBef>
                <a:spcPts val="0"/>
              </a:spcBef>
              <a:spcAft>
                <a:spcPts val="0"/>
              </a:spcAft>
              <a:buNone/>
            </a:pPr>
            <a:r>
              <a:rPr lang="en-US" sz="1900" b="1"/>
              <a:t>550 kratom-related deaths in Florida in 2020 and 2021</a:t>
            </a:r>
            <a:endParaRPr sz="1900" b="1"/>
          </a:p>
          <a:p>
            <a:pPr marL="0" lvl="0" indent="0" algn="l" rtl="0">
              <a:spcBef>
                <a:spcPts val="0"/>
              </a:spcBef>
              <a:spcAft>
                <a:spcPts val="0"/>
              </a:spcAft>
              <a:buNone/>
            </a:pPr>
            <a:r>
              <a:rPr lang="en-US" sz="1300"/>
              <a:t>“</a:t>
            </a:r>
            <a:r>
              <a:rPr lang="en-US" sz="2100"/>
              <a:t>99.34% died from drug intoxication, with mitragynine as the specific cause”</a:t>
            </a:r>
            <a:endParaRPr sz="2100"/>
          </a:p>
        </p:txBody>
      </p:sp>
      <p:sp>
        <p:nvSpPr>
          <p:cNvPr id="403" name="Google Shape;403;g3cd18ceb4a1_0_450"/>
          <p:cNvSpPr txBox="1"/>
          <p:nvPr/>
        </p:nvSpPr>
        <p:spPr>
          <a:xfrm>
            <a:off x="1693600" y="3852425"/>
            <a:ext cx="676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(CDC, 2019) (Buresh, 2018) (Botejue et al., 2021) (Suriaga et al., 2023)</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3cd18ceb4a1_0_395"/>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Example of Legality</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pic>
        <p:nvPicPr>
          <p:cNvPr id="409" name="Google Shape;409;g3cd18ceb4a1_0_395"/>
          <p:cNvPicPr preferRelativeResize="0"/>
          <p:nvPr/>
        </p:nvPicPr>
        <p:blipFill>
          <a:blip r:embed="rId3">
            <a:alphaModFix/>
          </a:blip>
          <a:stretch>
            <a:fillRect/>
          </a:stretch>
        </p:blipFill>
        <p:spPr>
          <a:xfrm>
            <a:off x="797925" y="515538"/>
            <a:ext cx="7871650" cy="4112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3cd18ceb4a1_0_463"/>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Example of Legality</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pic>
        <p:nvPicPr>
          <p:cNvPr id="415" name="Google Shape;415;g3cd18ceb4a1_0_463"/>
          <p:cNvPicPr preferRelativeResize="0"/>
          <p:nvPr/>
        </p:nvPicPr>
        <p:blipFill>
          <a:blip r:embed="rId3">
            <a:alphaModFix/>
          </a:blip>
          <a:stretch>
            <a:fillRect/>
          </a:stretch>
        </p:blipFill>
        <p:spPr>
          <a:xfrm>
            <a:off x="1252975" y="850175"/>
            <a:ext cx="6312951" cy="3630100"/>
          </a:xfrm>
          <a:prstGeom prst="rect">
            <a:avLst/>
          </a:prstGeom>
          <a:noFill/>
          <a:ln>
            <a:noFill/>
          </a:ln>
        </p:spPr>
      </p:pic>
      <p:pic>
        <p:nvPicPr>
          <p:cNvPr id="416" name="Google Shape;416;g3cd18ceb4a1_0_463" descr="Law books, scales and wooden gavel. Law and justice, horizontal banner. Attributes of the judicial system, isolated on white background. Equality of the law for all (Provided by Getty Images)"/>
          <p:cNvPicPr preferRelativeResize="0"/>
          <p:nvPr/>
        </p:nvPicPr>
        <p:blipFill>
          <a:blip r:embed="rId4">
            <a:alphaModFix/>
          </a:blip>
          <a:stretch>
            <a:fillRect/>
          </a:stretch>
        </p:blipFill>
        <p:spPr>
          <a:xfrm>
            <a:off x="202050" y="2571750"/>
            <a:ext cx="2957450" cy="1478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
          <p:cNvSpPr txBox="1"/>
          <p:nvPr/>
        </p:nvSpPr>
        <p:spPr>
          <a:xfrm>
            <a:off x="524425" y="1178350"/>
            <a:ext cx="84366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404040"/>
                </a:solidFill>
                <a:latin typeface="Arial"/>
                <a:ea typeface="Arial"/>
                <a:cs typeface="Arial"/>
                <a:sym typeface="Arial"/>
              </a:rPr>
              <a:t>This presentation was created using information from the Alcohol Policy Resource Center’s Environmental Scan toolkit and the Standardized Tobacco Assessment for Retail Settings tool</a:t>
            </a:r>
            <a:endParaRPr sz="1800" b="0" i="0" u="none" strike="noStrike" cap="none">
              <a:solidFill>
                <a:srgbClr val="404040"/>
              </a:solidFill>
              <a:latin typeface="Arial"/>
              <a:ea typeface="Arial"/>
              <a:cs typeface="Arial"/>
              <a:sym typeface="Arial"/>
            </a:endParaRPr>
          </a:p>
          <a:p>
            <a:pPr marL="0" marR="0" lvl="0" indent="0" algn="l" rtl="0">
              <a:lnSpc>
                <a:spcPct val="100000"/>
              </a:lnSpc>
              <a:spcBef>
                <a:spcPts val="0"/>
              </a:spcBef>
              <a:spcAft>
                <a:spcPts val="0"/>
              </a:spcAft>
              <a:buNone/>
            </a:pPr>
            <a:endParaRPr sz="1800">
              <a:solidFill>
                <a:srgbClr val="404040"/>
              </a:solidFill>
            </a:endParaRPr>
          </a:p>
          <a:p>
            <a:pPr marL="0" marR="0" lvl="0" indent="0" algn="l" rtl="0">
              <a:lnSpc>
                <a:spcPct val="100000"/>
              </a:lnSpc>
              <a:spcBef>
                <a:spcPts val="0"/>
              </a:spcBef>
              <a:spcAft>
                <a:spcPts val="0"/>
              </a:spcAft>
              <a:buNone/>
            </a:pPr>
            <a:r>
              <a:rPr lang="en-US" sz="1800">
                <a:solidFill>
                  <a:srgbClr val="404040"/>
                </a:solidFill>
              </a:rPr>
              <a:t>Gas Station Pharmacology slides are taken from Prime For Life Legal Loopholes &amp; Current Trends 9/11/2025</a:t>
            </a:r>
            <a:endParaRPr sz="1800">
              <a:solidFill>
                <a:srgbClr val="404040"/>
              </a:solidFill>
            </a:endParaRPr>
          </a:p>
          <a:p>
            <a:pPr marL="0" marR="0" lvl="0" indent="0" algn="l" rtl="0">
              <a:lnSpc>
                <a:spcPct val="100000"/>
              </a:lnSpc>
              <a:spcBef>
                <a:spcPts val="0"/>
              </a:spcBef>
              <a:spcAft>
                <a:spcPts val="0"/>
              </a:spcAft>
              <a:buNone/>
            </a:pPr>
            <a:endParaRPr sz="1800">
              <a:solidFill>
                <a:srgbClr val="404040"/>
              </a:solidFill>
            </a:endParaRPr>
          </a:p>
          <a:p>
            <a:pPr marL="0" marR="0" lvl="0" indent="0" algn="l" rtl="0">
              <a:lnSpc>
                <a:spcPct val="100000"/>
              </a:lnSpc>
              <a:spcBef>
                <a:spcPts val="0"/>
              </a:spcBef>
              <a:spcAft>
                <a:spcPts val="0"/>
              </a:spcAft>
              <a:buNone/>
            </a:pPr>
            <a:r>
              <a:rPr lang="en-US" sz="1800">
                <a:solidFill>
                  <a:srgbClr val="404040"/>
                </a:solidFill>
              </a:rPr>
              <a:t>The views expressed in this presentation are independent of DACI</a:t>
            </a:r>
            <a:endParaRPr sz="1800">
              <a:solidFill>
                <a:srgbClr val="404040"/>
              </a:solidFill>
            </a:endParaRPr>
          </a:p>
        </p:txBody>
      </p:sp>
      <p:sp>
        <p:nvSpPr>
          <p:cNvPr id="191" name="Google Shape;191;p3"/>
          <p:cNvSpPr txBox="1"/>
          <p:nvPr/>
        </p:nvSpPr>
        <p:spPr>
          <a:xfrm>
            <a:off x="739471" y="119269"/>
            <a:ext cx="229101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Disclaimer/Credit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3cd18ceb4a1_0_19"/>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Testing Challenge</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pic>
        <p:nvPicPr>
          <p:cNvPr id="422" name="Google Shape;422;g3cd18ceb4a1_0_19" descr="First-ever blood test for detecting brain injury cleared by FDA ..."/>
          <p:cNvPicPr preferRelativeResize="0"/>
          <p:nvPr/>
        </p:nvPicPr>
        <p:blipFill>
          <a:blip r:embed="rId3">
            <a:alphaModFix/>
          </a:blip>
          <a:stretch>
            <a:fillRect/>
          </a:stretch>
        </p:blipFill>
        <p:spPr>
          <a:xfrm>
            <a:off x="1797475" y="878675"/>
            <a:ext cx="4768725" cy="2835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3cd18ceb4a1_0_29"/>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NItrous Oxide</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pic>
        <p:nvPicPr>
          <p:cNvPr id="428" name="Google Shape;428;g3cd18ceb4a1_0_29"/>
          <p:cNvPicPr preferRelativeResize="0"/>
          <p:nvPr/>
        </p:nvPicPr>
        <p:blipFill>
          <a:blip r:embed="rId3">
            <a:alphaModFix/>
          </a:blip>
          <a:stretch>
            <a:fillRect/>
          </a:stretch>
        </p:blipFill>
        <p:spPr>
          <a:xfrm>
            <a:off x="4267025" y="247325"/>
            <a:ext cx="4468525" cy="3156375"/>
          </a:xfrm>
          <a:prstGeom prst="rect">
            <a:avLst/>
          </a:prstGeom>
          <a:noFill/>
          <a:ln>
            <a:noFill/>
          </a:ln>
        </p:spPr>
      </p:pic>
      <p:pic>
        <p:nvPicPr>
          <p:cNvPr id="429" name="Google Shape;429;g3cd18ceb4a1_0_29"/>
          <p:cNvPicPr preferRelativeResize="0"/>
          <p:nvPr/>
        </p:nvPicPr>
        <p:blipFill>
          <a:blip r:embed="rId4">
            <a:alphaModFix/>
          </a:blip>
          <a:stretch>
            <a:fillRect/>
          </a:stretch>
        </p:blipFill>
        <p:spPr>
          <a:xfrm>
            <a:off x="443975" y="1982350"/>
            <a:ext cx="4128025" cy="2760725"/>
          </a:xfrm>
          <a:prstGeom prst="rect">
            <a:avLst/>
          </a:prstGeom>
          <a:noFill/>
          <a:ln>
            <a:noFill/>
          </a:ln>
        </p:spPr>
      </p:pic>
      <p:sp>
        <p:nvSpPr>
          <p:cNvPr id="430" name="Google Shape;430;g3cd18ceb4a1_0_29"/>
          <p:cNvSpPr txBox="1"/>
          <p:nvPr/>
        </p:nvSpPr>
        <p:spPr>
          <a:xfrm>
            <a:off x="5001288" y="3507825"/>
            <a:ext cx="3000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Zaloum, S. A., Mair, D., Paris, A., Smith, L. J., Patyjewicz, M., Onen, B. L., &amp; Noyce, A. J. (2025). Tackling the growing burden of nitrous oxide-induced public health harms. </a:t>
            </a:r>
            <a:r>
              <a:rPr lang="en-US" sz="1000" i="1">
                <a:solidFill>
                  <a:srgbClr val="222222"/>
                </a:solidFill>
                <a:highlight>
                  <a:srgbClr val="FFFFFF"/>
                </a:highlight>
              </a:rPr>
              <a:t>The Lancet Public Health</a:t>
            </a:r>
            <a:r>
              <a:rPr lang="en-US" sz="1000">
                <a:solidFill>
                  <a:srgbClr val="222222"/>
                </a:solidFill>
                <a:highlight>
                  <a:srgbClr val="FFFFFF"/>
                </a:highlight>
              </a:rPr>
              <a:t>, </a:t>
            </a:r>
            <a:r>
              <a:rPr lang="en-US" sz="1000" i="1">
                <a:solidFill>
                  <a:srgbClr val="222222"/>
                </a:solidFill>
                <a:highlight>
                  <a:srgbClr val="FFFFFF"/>
                </a:highlight>
              </a:rPr>
              <a:t>10</a:t>
            </a:r>
            <a:r>
              <a:rPr lang="en-US" sz="1000">
                <a:solidFill>
                  <a:srgbClr val="222222"/>
                </a:solidFill>
                <a:highlight>
                  <a:srgbClr val="FFFFFF"/>
                </a:highlight>
              </a:rPr>
              <a:t>(3), e257-e263.</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3cd18ceb4a1_0_480"/>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NItrous Oxide</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pic>
        <p:nvPicPr>
          <p:cNvPr id="436" name="Google Shape;436;g3cd18ceb4a1_0_480"/>
          <p:cNvPicPr preferRelativeResize="0"/>
          <p:nvPr/>
        </p:nvPicPr>
        <p:blipFill>
          <a:blip r:embed="rId3">
            <a:alphaModFix/>
          </a:blip>
          <a:stretch>
            <a:fillRect/>
          </a:stretch>
        </p:blipFill>
        <p:spPr>
          <a:xfrm>
            <a:off x="599325" y="637100"/>
            <a:ext cx="6712775" cy="3869300"/>
          </a:xfrm>
          <a:prstGeom prst="rect">
            <a:avLst/>
          </a:prstGeom>
          <a:noFill/>
          <a:ln>
            <a:noFill/>
          </a:ln>
        </p:spPr>
      </p:pic>
      <p:sp>
        <p:nvSpPr>
          <p:cNvPr id="437" name="Google Shape;437;g3cd18ceb4a1_0_480"/>
          <p:cNvSpPr txBox="1"/>
          <p:nvPr/>
        </p:nvSpPr>
        <p:spPr>
          <a:xfrm>
            <a:off x="6220925" y="3463200"/>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Vohra, V. (2025). Notes from the field: recreational nitrous oxide misuse—Michigan, 2019–2023. </a:t>
            </a:r>
            <a:r>
              <a:rPr lang="en-US" sz="1000" i="1">
                <a:solidFill>
                  <a:srgbClr val="222222"/>
                </a:solidFill>
                <a:highlight>
                  <a:srgbClr val="FFFFFF"/>
                </a:highlight>
              </a:rPr>
              <a:t>MMWR. Morbidity and Mortality Weekly Report</a:t>
            </a:r>
            <a:r>
              <a:rPr lang="en-US" sz="1000">
                <a:solidFill>
                  <a:srgbClr val="222222"/>
                </a:solidFill>
                <a:highlight>
                  <a:srgbClr val="FFFFFF"/>
                </a:highlight>
              </a:rPr>
              <a:t>, </a:t>
            </a:r>
            <a:r>
              <a:rPr lang="en-US" sz="1000" i="1">
                <a:solidFill>
                  <a:srgbClr val="222222"/>
                </a:solidFill>
                <a:highlight>
                  <a:srgbClr val="FFFFFF"/>
                </a:highlight>
              </a:rPr>
              <a:t>74</a:t>
            </a:r>
            <a:r>
              <a:rPr lang="en-US" sz="1000">
                <a:solidFill>
                  <a:srgbClr val="222222"/>
                </a:solidFill>
                <a:highlight>
                  <a:srgbClr val="FFFFFF"/>
                </a:highlight>
              </a:rPr>
              <a: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3cd18ceb4a1_0_34"/>
          <p:cNvSpPr txBox="1"/>
          <p:nvPr/>
        </p:nvSpPr>
        <p:spPr>
          <a:xfrm>
            <a:off x="0" y="-166525"/>
            <a:ext cx="9953700" cy="67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Tianeptine</a:t>
            </a:r>
            <a:endParaRPr sz="1400" b="1" i="0" u="none" strike="noStrike" cap="none">
              <a:solidFill>
                <a:srgbClr val="000000"/>
              </a:solidFill>
              <a:latin typeface="Arial"/>
              <a:ea typeface="Arial"/>
              <a:cs typeface="Arial"/>
              <a:sym typeface="Arial"/>
            </a:endParaRPr>
          </a:p>
        </p:txBody>
      </p:sp>
      <p:pic>
        <p:nvPicPr>
          <p:cNvPr id="443" name="Google Shape;443;g3cd18ceb4a1_0_34" descr="an orange and white cat is playing with a cardboard box (Provided by Tenor)"/>
          <p:cNvPicPr preferRelativeResize="0"/>
          <p:nvPr/>
        </p:nvPicPr>
        <p:blipFill>
          <a:blip r:embed="rId3">
            <a:alphaModFix/>
          </a:blip>
          <a:stretch>
            <a:fillRect/>
          </a:stretch>
        </p:blipFill>
        <p:spPr>
          <a:xfrm>
            <a:off x="2797025" y="726275"/>
            <a:ext cx="2981096" cy="4112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3cd18ceb4a1_0_494"/>
          <p:cNvSpPr txBox="1"/>
          <p:nvPr/>
        </p:nvSpPr>
        <p:spPr>
          <a:xfrm>
            <a:off x="0" y="-124950"/>
            <a:ext cx="9953700" cy="67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Mad Honey</a:t>
            </a:r>
            <a:endParaRPr sz="1400" b="1" i="0" u="none" strike="noStrike" cap="none">
              <a:solidFill>
                <a:srgbClr val="000000"/>
              </a:solidFill>
              <a:latin typeface="Arial"/>
              <a:ea typeface="Arial"/>
              <a:cs typeface="Arial"/>
              <a:sym typeface="Arial"/>
            </a:endParaRPr>
          </a:p>
        </p:txBody>
      </p:sp>
      <p:pic>
        <p:nvPicPr>
          <p:cNvPr id="449" name="Google Shape;449;g3cd18ceb4a1_0_494"/>
          <p:cNvPicPr preferRelativeResize="0"/>
          <p:nvPr/>
        </p:nvPicPr>
        <p:blipFill>
          <a:blip r:embed="rId3">
            <a:alphaModFix/>
          </a:blip>
          <a:stretch>
            <a:fillRect/>
          </a:stretch>
        </p:blipFill>
        <p:spPr>
          <a:xfrm>
            <a:off x="2463850" y="662900"/>
            <a:ext cx="3318619" cy="4286550"/>
          </a:xfrm>
          <a:prstGeom prst="rect">
            <a:avLst/>
          </a:prstGeom>
          <a:noFill/>
          <a:ln>
            <a:noFill/>
          </a:ln>
        </p:spPr>
      </p:pic>
      <p:sp>
        <p:nvSpPr>
          <p:cNvPr id="450" name="Google Shape;450;g3cd18ceb4a1_0_494"/>
          <p:cNvSpPr txBox="1"/>
          <p:nvPr/>
        </p:nvSpPr>
        <p:spPr>
          <a:xfrm>
            <a:off x="5940750" y="3420425"/>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Bubnova, A. M., &amp; Galchenko, A. V. (2024). Natural Aphrodisiacs: Traditional use, mechanism of action, clinical efficacy, and safety. </a:t>
            </a:r>
            <a:r>
              <a:rPr lang="en-US" sz="1000" i="1">
                <a:solidFill>
                  <a:srgbClr val="222222"/>
                </a:solidFill>
                <a:highlight>
                  <a:srgbClr val="FFFFFF"/>
                </a:highlight>
              </a:rPr>
              <a:t>The Natural Products Journal</a:t>
            </a:r>
            <a:r>
              <a:rPr lang="en-US" sz="1000">
                <a:solidFill>
                  <a:srgbClr val="222222"/>
                </a:solidFill>
                <a:highlight>
                  <a:srgbClr val="FFFFFF"/>
                </a:highlight>
              </a:rPr>
              <a:t>, </a:t>
            </a:r>
            <a:r>
              <a:rPr lang="en-US" sz="1000" i="1">
                <a:solidFill>
                  <a:srgbClr val="222222"/>
                </a:solidFill>
                <a:highlight>
                  <a:srgbClr val="FFFFFF"/>
                </a:highlight>
              </a:rPr>
              <a:t>14</a:t>
            </a:r>
            <a:r>
              <a:rPr lang="en-US" sz="1000">
                <a:solidFill>
                  <a:srgbClr val="222222"/>
                </a:solidFill>
                <a:highlight>
                  <a:srgbClr val="FFFFFF"/>
                </a:highlight>
              </a:rPr>
              <a:t>(1), 2-17.</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3cd18ceb4a1_0_501"/>
          <p:cNvSpPr txBox="1"/>
          <p:nvPr/>
        </p:nvSpPr>
        <p:spPr>
          <a:xfrm>
            <a:off x="0" y="-124950"/>
            <a:ext cx="9953700" cy="67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Kava</a:t>
            </a:r>
            <a:endParaRPr sz="1400" b="1" i="0" u="none" strike="noStrike" cap="none">
              <a:solidFill>
                <a:srgbClr val="000000"/>
              </a:solidFill>
              <a:latin typeface="Arial"/>
              <a:ea typeface="Arial"/>
              <a:cs typeface="Arial"/>
              <a:sym typeface="Arial"/>
            </a:endParaRPr>
          </a:p>
        </p:txBody>
      </p:sp>
      <p:pic>
        <p:nvPicPr>
          <p:cNvPr id="456" name="Google Shape;456;g3cd18ceb4a1_0_501"/>
          <p:cNvPicPr preferRelativeResize="0"/>
          <p:nvPr/>
        </p:nvPicPr>
        <p:blipFill>
          <a:blip r:embed="rId3">
            <a:alphaModFix/>
          </a:blip>
          <a:stretch>
            <a:fillRect/>
          </a:stretch>
        </p:blipFill>
        <p:spPr>
          <a:xfrm>
            <a:off x="4217475" y="552150"/>
            <a:ext cx="4439975" cy="3072650"/>
          </a:xfrm>
          <a:prstGeom prst="rect">
            <a:avLst/>
          </a:prstGeom>
          <a:noFill/>
          <a:ln>
            <a:noFill/>
          </a:ln>
        </p:spPr>
      </p:pic>
      <p:pic>
        <p:nvPicPr>
          <p:cNvPr id="457" name="Google Shape;457;g3cd18ceb4a1_0_501"/>
          <p:cNvPicPr preferRelativeResize="0"/>
          <p:nvPr/>
        </p:nvPicPr>
        <p:blipFill>
          <a:blip r:embed="rId4">
            <a:alphaModFix/>
          </a:blip>
          <a:stretch>
            <a:fillRect/>
          </a:stretch>
        </p:blipFill>
        <p:spPr>
          <a:xfrm>
            <a:off x="1068675" y="744113"/>
            <a:ext cx="4040050" cy="3655275"/>
          </a:xfrm>
          <a:prstGeom prst="rect">
            <a:avLst/>
          </a:prstGeom>
          <a:noFill/>
          <a:ln>
            <a:noFill/>
          </a:ln>
        </p:spPr>
      </p:pic>
      <p:sp>
        <p:nvSpPr>
          <p:cNvPr id="458" name="Google Shape;458;g3cd18ceb4a1_0_501"/>
          <p:cNvSpPr txBox="1"/>
          <p:nvPr/>
        </p:nvSpPr>
        <p:spPr>
          <a:xfrm>
            <a:off x="5300300" y="3747850"/>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Bubnova, A. M., &amp; Galchenko, A. V. (2024). Natural Aphrodisiacs: Traditional use, mechanism of action, clinical efficacy, and safety. </a:t>
            </a:r>
            <a:r>
              <a:rPr lang="en-US" sz="1000" i="1">
                <a:solidFill>
                  <a:srgbClr val="222222"/>
                </a:solidFill>
                <a:highlight>
                  <a:srgbClr val="FFFFFF"/>
                </a:highlight>
              </a:rPr>
              <a:t>The Natural Products Journal</a:t>
            </a:r>
            <a:r>
              <a:rPr lang="en-US" sz="1000">
                <a:solidFill>
                  <a:srgbClr val="222222"/>
                </a:solidFill>
                <a:highlight>
                  <a:srgbClr val="FFFFFF"/>
                </a:highlight>
              </a:rPr>
              <a:t>, </a:t>
            </a:r>
            <a:r>
              <a:rPr lang="en-US" sz="1000" i="1">
                <a:solidFill>
                  <a:srgbClr val="222222"/>
                </a:solidFill>
                <a:highlight>
                  <a:srgbClr val="FFFFFF"/>
                </a:highlight>
              </a:rPr>
              <a:t>14</a:t>
            </a:r>
            <a:r>
              <a:rPr lang="en-US" sz="1000">
                <a:solidFill>
                  <a:srgbClr val="222222"/>
                </a:solidFill>
                <a:highlight>
                  <a:srgbClr val="FFFFFF"/>
                </a:highlight>
              </a:rPr>
              <a:t>(1), 2-17.</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3cd18ceb4a1_0_39"/>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Risk Education and Informed Decision-Making</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pic>
        <p:nvPicPr>
          <p:cNvPr id="464" name="Google Shape;464;g3cd18ceb4a1_0_39"/>
          <p:cNvPicPr preferRelativeResize="0"/>
          <p:nvPr/>
        </p:nvPicPr>
        <p:blipFill>
          <a:blip r:embed="rId3">
            <a:alphaModFix/>
          </a:blip>
          <a:stretch>
            <a:fillRect/>
          </a:stretch>
        </p:blipFill>
        <p:spPr>
          <a:xfrm>
            <a:off x="1949700" y="726275"/>
            <a:ext cx="5244591" cy="4112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5"/>
          <p:cNvSpPr txBox="1"/>
          <p:nvPr/>
        </p:nvSpPr>
        <p:spPr>
          <a:xfrm>
            <a:off x="2286000" y="1556585"/>
            <a:ext cx="4572000" cy="2031325"/>
          </a:xfrm>
          <a:prstGeom prst="rect">
            <a:avLst/>
          </a:prstGeom>
          <a:noFill/>
          <a:ln>
            <a:noFill/>
          </a:ln>
        </p:spPr>
        <p:txBody>
          <a:bodyPr spcFirstLastPara="1" wrap="square" lIns="91425" tIns="45700" rIns="91425" bIns="45700" anchor="t" anchorCtr="0">
            <a:spAutoFit/>
          </a:bodyPr>
          <a:lstStyle/>
          <a:p>
            <a:pPr marL="0" marR="0" lvl="0" indent="-88900" algn="l" rtl="0">
              <a:lnSpc>
                <a:spcPct val="100000"/>
              </a:lnSpc>
              <a:spcBef>
                <a:spcPts val="0"/>
              </a:spcBef>
              <a:spcAft>
                <a:spcPts val="0"/>
              </a:spcAft>
              <a:buClr>
                <a:srgbClr val="000000"/>
              </a:buClr>
              <a:buSzPts val="1400"/>
              <a:buFont typeface="Arial"/>
              <a:buChar char="•"/>
            </a:pPr>
            <a:r>
              <a:rPr lang="en-US" sz="1400" b="0" i="0" u="none" strike="noStrike" cap="none">
                <a:solidFill>
                  <a:srgbClr val="525252"/>
                </a:solidFill>
                <a:latin typeface="Arial"/>
                <a:ea typeface="Arial"/>
                <a:cs typeface="Arial"/>
                <a:sym typeface="Arial"/>
              </a:rPr>
              <a:t> Document your findings using photos and environmental scan documents</a:t>
            </a: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Char char="•"/>
            </a:pPr>
            <a:r>
              <a:rPr lang="en-US" sz="1400" b="0" i="0" u="none" strike="noStrike" cap="none">
                <a:solidFill>
                  <a:srgbClr val="525252"/>
                </a:solidFill>
                <a:latin typeface="Arial"/>
                <a:ea typeface="Arial"/>
                <a:cs typeface="Arial"/>
                <a:sym typeface="Arial"/>
              </a:rPr>
              <a:t> Share during a coalition meeting</a:t>
            </a: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Char char="•"/>
            </a:pPr>
            <a:r>
              <a:rPr lang="en-US" sz="1400" b="0" i="0" u="none" strike="noStrike" cap="none">
                <a:solidFill>
                  <a:srgbClr val="525252"/>
                </a:solidFill>
                <a:latin typeface="Arial"/>
                <a:ea typeface="Arial"/>
                <a:cs typeface="Arial"/>
                <a:sym typeface="Arial"/>
              </a:rPr>
              <a:t> Write a press release for your local paper</a:t>
            </a: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Char char="•"/>
            </a:pPr>
            <a:r>
              <a:rPr lang="en-US" sz="1400" b="0" i="0" u="none" strike="noStrike" cap="none">
                <a:solidFill>
                  <a:srgbClr val="525252"/>
                </a:solidFill>
                <a:latin typeface="Arial"/>
                <a:ea typeface="Arial"/>
                <a:cs typeface="Arial"/>
                <a:sym typeface="Arial"/>
              </a:rPr>
              <a:t> Host a legislative breakfast or Town Hall meeting</a:t>
            </a: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Char char="•"/>
            </a:pPr>
            <a:r>
              <a:rPr lang="en-US" sz="1400" b="0" i="0" u="none" strike="noStrike" cap="none">
                <a:solidFill>
                  <a:srgbClr val="525252"/>
                </a:solidFill>
                <a:latin typeface="Arial"/>
                <a:ea typeface="Arial"/>
                <a:cs typeface="Arial"/>
                <a:sym typeface="Arial"/>
              </a:rPr>
              <a:t> Create heat maps to show correlations between areas that children frequent and/or areas of high crime/violence</a:t>
            </a: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Char char="•"/>
            </a:pPr>
            <a:r>
              <a:rPr lang="en-US" sz="1400" b="0" i="0" u="none" strike="noStrike" cap="none">
                <a:solidFill>
                  <a:srgbClr val="525252"/>
                </a:solidFill>
                <a:latin typeface="Arial"/>
                <a:ea typeface="Arial"/>
                <a:cs typeface="Arial"/>
                <a:sym typeface="Arial"/>
              </a:rPr>
              <a:t> Follow up with the businesses you visited</a:t>
            </a:r>
            <a:endParaRPr sz="1400" b="0" i="0" u="none" strike="noStrike" cap="none">
              <a:solidFill>
                <a:srgbClr val="000000"/>
              </a:solidFill>
              <a:latin typeface="Arial"/>
              <a:ea typeface="Arial"/>
              <a:cs typeface="Arial"/>
              <a:sym typeface="Arial"/>
            </a:endParaRPr>
          </a:p>
        </p:txBody>
      </p:sp>
      <p:sp>
        <p:nvSpPr>
          <p:cNvPr id="470" name="Google Shape;470;p25"/>
          <p:cNvSpPr txBox="1"/>
          <p:nvPr/>
        </p:nvSpPr>
        <p:spPr>
          <a:xfrm>
            <a:off x="421419" y="127221"/>
            <a:ext cx="340315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a:solidFill>
                  <a:schemeClr val="lt1"/>
                </a:solidFill>
              </a:rPr>
              <a:t>What has DACI done?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3cd18ceb4a1_0_44"/>
          <p:cNvSpPr txBox="1"/>
          <p:nvPr/>
        </p:nvSpPr>
        <p:spPr>
          <a:xfrm>
            <a:off x="292725" y="-166525"/>
            <a:ext cx="8255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Action Items</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sp>
        <p:nvSpPr>
          <p:cNvPr id="476" name="Google Shape;476;g3cd18ceb4a1_0_44"/>
          <p:cNvSpPr txBox="1"/>
          <p:nvPr/>
        </p:nvSpPr>
        <p:spPr>
          <a:xfrm>
            <a:off x="169950" y="726275"/>
            <a:ext cx="8804100" cy="40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t>*</a:t>
            </a:r>
            <a:r>
              <a:rPr lang="en-US" sz="2000" b="1"/>
              <a:t>Share information</a:t>
            </a:r>
            <a:endParaRPr sz="2000" b="1"/>
          </a:p>
          <a:p>
            <a:pPr marL="0" lvl="0" indent="0" algn="l" rtl="0">
              <a:spcBef>
                <a:spcPts val="0"/>
              </a:spcBef>
              <a:spcAft>
                <a:spcPts val="0"/>
              </a:spcAft>
              <a:buNone/>
            </a:pPr>
            <a:r>
              <a:rPr lang="en-US" sz="2000" b="1"/>
              <a:t> </a:t>
            </a:r>
            <a:endParaRPr sz="2000" b="1"/>
          </a:p>
          <a:p>
            <a:pPr marL="0" lvl="0" indent="0" algn="l" rtl="0">
              <a:spcBef>
                <a:spcPts val="0"/>
              </a:spcBef>
              <a:spcAft>
                <a:spcPts val="0"/>
              </a:spcAft>
              <a:buNone/>
            </a:pPr>
            <a:r>
              <a:rPr lang="en-US" sz="2000" b="1"/>
              <a:t>*Request more information</a:t>
            </a:r>
            <a:endParaRPr sz="2000" b="1"/>
          </a:p>
          <a:p>
            <a:pPr marL="0" lvl="0" indent="0" algn="l" rtl="0">
              <a:spcBef>
                <a:spcPts val="0"/>
              </a:spcBef>
              <a:spcAft>
                <a:spcPts val="0"/>
              </a:spcAft>
              <a:buNone/>
            </a:pPr>
            <a:r>
              <a:rPr lang="en-US" sz="2000" b="1"/>
              <a:t> </a:t>
            </a:r>
            <a:endParaRPr sz="2000" b="1"/>
          </a:p>
          <a:p>
            <a:pPr marL="0" lvl="0" indent="0" algn="l" rtl="0">
              <a:spcBef>
                <a:spcPts val="0"/>
              </a:spcBef>
              <a:spcAft>
                <a:spcPts val="0"/>
              </a:spcAft>
              <a:buNone/>
            </a:pPr>
            <a:r>
              <a:rPr lang="en-US" sz="2000" b="1"/>
              <a:t>*Encourage lab testing </a:t>
            </a:r>
            <a:endParaRPr sz="2000" b="1"/>
          </a:p>
          <a:p>
            <a:pPr marL="0" lvl="0" indent="0" algn="l" rtl="0">
              <a:spcBef>
                <a:spcPts val="0"/>
              </a:spcBef>
              <a:spcAft>
                <a:spcPts val="0"/>
              </a:spcAft>
              <a:buNone/>
            </a:pPr>
            <a:endParaRPr sz="2000" b="1"/>
          </a:p>
          <a:p>
            <a:pPr marL="0" lvl="0" indent="0" algn="l" rtl="0">
              <a:spcBef>
                <a:spcPts val="0"/>
              </a:spcBef>
              <a:spcAft>
                <a:spcPts val="0"/>
              </a:spcAft>
              <a:buNone/>
            </a:pPr>
            <a:r>
              <a:rPr lang="en-US" sz="2000" b="1"/>
              <a:t>*Communicate with HR and recovery organizations</a:t>
            </a:r>
            <a:endParaRPr sz="2000" b="1"/>
          </a:p>
          <a:p>
            <a:pPr marL="0" lvl="0" indent="0" algn="l" rtl="0">
              <a:spcBef>
                <a:spcPts val="0"/>
              </a:spcBef>
              <a:spcAft>
                <a:spcPts val="0"/>
              </a:spcAft>
              <a:buNone/>
            </a:pPr>
            <a:endParaRPr sz="2000" b="1"/>
          </a:p>
          <a:p>
            <a:pPr marL="0" lvl="0" indent="0" algn="l" rtl="0">
              <a:spcBef>
                <a:spcPts val="0"/>
              </a:spcBef>
              <a:spcAft>
                <a:spcPts val="0"/>
              </a:spcAft>
              <a:buNone/>
            </a:pPr>
            <a:r>
              <a:rPr lang="en-US" sz="2000" b="1"/>
              <a:t>*Collaborate with owners of stores</a:t>
            </a:r>
            <a:endParaRPr sz="2000" b="1"/>
          </a:p>
          <a:p>
            <a:pPr marL="0" lvl="0" indent="0" algn="l" rtl="0">
              <a:spcBef>
                <a:spcPts val="0"/>
              </a:spcBef>
              <a:spcAft>
                <a:spcPts val="0"/>
              </a:spcAft>
              <a:buNone/>
            </a:pPr>
            <a:r>
              <a:rPr lang="en-US" sz="2000" b="1"/>
              <a:t> </a:t>
            </a:r>
            <a:endParaRPr sz="2000" b="1"/>
          </a:p>
          <a:p>
            <a:pPr marL="0" lvl="0" indent="0" algn="l" rtl="0">
              <a:spcBef>
                <a:spcPts val="0"/>
              </a:spcBef>
              <a:spcAft>
                <a:spcPts val="0"/>
              </a:spcAft>
              <a:buNone/>
            </a:pPr>
            <a:r>
              <a:rPr lang="en-US" sz="2000" b="1"/>
              <a:t>*Monitor ongoing legislative changes and encourage local legislators of the need for regulation of substances</a:t>
            </a:r>
            <a:endParaRPr sz="2000" b="1"/>
          </a:p>
          <a:p>
            <a:pPr marL="0" lvl="0" indent="0" algn="l" rtl="0">
              <a:spcBef>
                <a:spcPts val="0"/>
              </a:spcBef>
              <a:spcAft>
                <a:spcPts val="0"/>
              </a:spcAft>
              <a:buNone/>
            </a:pPr>
            <a:endParaRPr sz="2000" b="1"/>
          </a:p>
          <a:p>
            <a:pPr marL="0" lvl="0" indent="0" algn="l" rtl="0">
              <a:spcBef>
                <a:spcPts val="0"/>
              </a:spcBef>
              <a:spcAft>
                <a:spcPts val="0"/>
              </a:spcAft>
              <a:buNone/>
            </a:pPr>
            <a:endParaRPr sz="2000"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cxnSp>
        <p:nvCxnSpPr>
          <p:cNvPr id="481" name="Google Shape;481;p27"/>
          <p:cNvCxnSpPr/>
          <p:nvPr/>
        </p:nvCxnSpPr>
        <p:spPr>
          <a:xfrm>
            <a:off x="459004" y="2893775"/>
            <a:ext cx="444600" cy="0"/>
          </a:xfrm>
          <a:prstGeom prst="straightConnector1">
            <a:avLst/>
          </a:prstGeom>
          <a:noFill/>
          <a:ln w="9525" cap="flat" cmpd="sng">
            <a:solidFill>
              <a:srgbClr val="FFFFFF"/>
            </a:solidFill>
            <a:prstDash val="solid"/>
            <a:round/>
            <a:headEnd type="none" w="sm" len="sm"/>
            <a:tailEnd type="none" w="sm" len="sm"/>
          </a:ln>
        </p:spPr>
      </p:cxnSp>
      <p:sp>
        <p:nvSpPr>
          <p:cNvPr id="482" name="Google Shape;482;p27"/>
          <p:cNvSpPr txBox="1"/>
          <p:nvPr/>
        </p:nvSpPr>
        <p:spPr>
          <a:xfrm>
            <a:off x="352300" y="1193800"/>
            <a:ext cx="5943600" cy="11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arela Round"/>
                <a:ea typeface="Varela Round"/>
                <a:cs typeface="Varela Round"/>
                <a:sym typeface="Varela Round"/>
              </a:rPr>
              <a:t>Questions?</a:t>
            </a:r>
            <a:endParaRPr sz="2800" b="1" i="0" u="none" strike="noStrike" cap="none">
              <a:solidFill>
                <a:srgbClr val="76BC21"/>
              </a:solidFill>
              <a:latin typeface="Varela Round"/>
              <a:ea typeface="Varela Round"/>
              <a:cs typeface="Varela Round"/>
              <a:sym typeface="Varela Round"/>
            </a:endParaRPr>
          </a:p>
        </p:txBody>
      </p:sp>
      <p:sp>
        <p:nvSpPr>
          <p:cNvPr id="483" name="Google Shape;483;p27"/>
          <p:cNvSpPr txBox="1"/>
          <p:nvPr/>
        </p:nvSpPr>
        <p:spPr>
          <a:xfrm>
            <a:off x="352300" y="3288719"/>
            <a:ext cx="1543800" cy="40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roxima Nova"/>
                <a:ea typeface="Proxima Nova"/>
                <a:cs typeface="Proxima Nova"/>
                <a:sym typeface="Proxima Nova"/>
              </a:rPr>
              <a:t>@impactcarolina</a:t>
            </a:r>
            <a:endParaRPr sz="1200" b="0" i="0" u="none" strike="noStrike" cap="none">
              <a:solidFill>
                <a:srgbClr val="FFFFFF"/>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txBox="1"/>
          <p:nvPr/>
        </p:nvSpPr>
        <p:spPr>
          <a:xfrm>
            <a:off x="-2512375" y="-902500"/>
            <a:ext cx="5188800" cy="5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Varela Round"/>
                <a:ea typeface="Varela Round"/>
                <a:cs typeface="Varela Round"/>
                <a:sym typeface="Varela Round"/>
              </a:rPr>
              <a:t>Environmental Scans</a:t>
            </a:r>
            <a:endParaRPr sz="2800" b="0" i="0" u="none" strike="noStrike" cap="none">
              <a:solidFill>
                <a:srgbClr val="FFFFFF"/>
              </a:solidFill>
              <a:latin typeface="Varela Round"/>
              <a:ea typeface="Varela Round"/>
              <a:cs typeface="Varela Round"/>
              <a:sym typeface="Varela Round"/>
            </a:endParaRPr>
          </a:p>
        </p:txBody>
      </p:sp>
      <p:sp>
        <p:nvSpPr>
          <p:cNvPr id="197" name="Google Shape;197;p4"/>
          <p:cNvSpPr txBox="1"/>
          <p:nvPr/>
        </p:nvSpPr>
        <p:spPr>
          <a:xfrm>
            <a:off x="5030150" y="1410304"/>
            <a:ext cx="3585000" cy="2825400"/>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2000"/>
              <a:buFont typeface="Arial"/>
              <a:buNone/>
            </a:pPr>
            <a:endParaRPr sz="2000" b="0" i="0" u="none" strike="noStrike" cap="none">
              <a:solidFill>
                <a:srgbClr val="000000"/>
              </a:solidFill>
              <a:latin typeface="Poppins"/>
              <a:ea typeface="Poppins"/>
              <a:cs typeface="Poppins"/>
              <a:sym typeface="Poppins"/>
            </a:endParaRPr>
          </a:p>
        </p:txBody>
      </p:sp>
      <p:sp>
        <p:nvSpPr>
          <p:cNvPr id="198" name="Google Shape;198;p4"/>
          <p:cNvSpPr txBox="1"/>
          <p:nvPr/>
        </p:nvSpPr>
        <p:spPr>
          <a:xfrm>
            <a:off x="0" y="781700"/>
            <a:ext cx="6123600" cy="16644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US" sz="1500">
                <a:solidFill>
                  <a:srgbClr val="494949"/>
                </a:solidFill>
              </a:rPr>
              <a:t>“...a process that systematically surveys and interprets relevant data to identify external opportunities and threats that could influence future decisions.” -SHRM</a:t>
            </a:r>
            <a:endParaRPr sz="2400" b="0" i="0" u="none" strike="noStrike" cap="none">
              <a:solidFill>
                <a:srgbClr val="000000"/>
              </a:solidFill>
              <a:latin typeface="Arial"/>
              <a:ea typeface="Arial"/>
              <a:cs typeface="Arial"/>
              <a:sym typeface="Arial"/>
            </a:endParaRPr>
          </a:p>
        </p:txBody>
      </p:sp>
      <p:pic>
        <p:nvPicPr>
          <p:cNvPr id="199" name="Google Shape;199;p4" title="Would You Have a Drink With You? | The advertising critic Je… | Flickr"/>
          <p:cNvPicPr preferRelativeResize="0"/>
          <p:nvPr/>
        </p:nvPicPr>
        <p:blipFill rotWithShape="1">
          <a:blip r:embed="rId3">
            <a:alphaModFix/>
          </a:blip>
          <a:srcRect/>
          <a:stretch/>
        </p:blipFill>
        <p:spPr>
          <a:xfrm>
            <a:off x="6187497" y="639900"/>
            <a:ext cx="2956500" cy="3941975"/>
          </a:xfrm>
          <a:prstGeom prst="rect">
            <a:avLst/>
          </a:prstGeom>
          <a:noFill/>
          <a:ln>
            <a:noFill/>
          </a:ln>
        </p:spPr>
      </p:pic>
      <p:pic>
        <p:nvPicPr>
          <p:cNvPr id="200" name="Google Shape;200;p4" title="17/366 - Vape and Smoke Drive-thru, New Church, Virginia | Flickr"/>
          <p:cNvPicPr preferRelativeResize="0"/>
          <p:nvPr/>
        </p:nvPicPr>
        <p:blipFill rotWithShape="1">
          <a:blip r:embed="rId4">
            <a:alphaModFix/>
          </a:blip>
          <a:srcRect/>
          <a:stretch/>
        </p:blipFill>
        <p:spPr>
          <a:xfrm>
            <a:off x="0" y="2656800"/>
            <a:ext cx="3363551" cy="2128500"/>
          </a:xfrm>
          <a:prstGeom prst="rect">
            <a:avLst/>
          </a:prstGeom>
          <a:noFill/>
          <a:ln>
            <a:noFill/>
          </a:ln>
        </p:spPr>
      </p:pic>
      <p:sp>
        <p:nvSpPr>
          <p:cNvPr id="201" name="Google Shape;201;p4"/>
          <p:cNvSpPr txBox="1"/>
          <p:nvPr/>
        </p:nvSpPr>
        <p:spPr>
          <a:xfrm>
            <a:off x="500932" y="159026"/>
            <a:ext cx="499341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What is an environmental scan?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3cd18ceb4a1_0_559"/>
          <p:cNvSpPr txBox="1"/>
          <p:nvPr/>
        </p:nvSpPr>
        <p:spPr>
          <a:xfrm>
            <a:off x="352300" y="2843000"/>
            <a:ext cx="15438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Proxima Nova"/>
                <a:ea typeface="Proxima Nova"/>
                <a:cs typeface="Proxima Nova"/>
                <a:sym typeface="Proxima Nova"/>
              </a:rPr>
              <a:t>Presenter Name</a:t>
            </a:r>
            <a:endParaRPr sz="1200">
              <a:solidFill>
                <a:srgbClr val="FFFFFF"/>
              </a:solidFill>
              <a:latin typeface="Proxima Nova"/>
              <a:ea typeface="Proxima Nova"/>
              <a:cs typeface="Proxima Nova"/>
              <a:sym typeface="Proxima Nova"/>
            </a:endParaRPr>
          </a:p>
        </p:txBody>
      </p:sp>
      <p:cxnSp>
        <p:nvCxnSpPr>
          <p:cNvPr id="489" name="Google Shape;489;g3cd18ceb4a1_0_559"/>
          <p:cNvCxnSpPr/>
          <p:nvPr/>
        </p:nvCxnSpPr>
        <p:spPr>
          <a:xfrm>
            <a:off x="459004" y="2893775"/>
            <a:ext cx="444600" cy="0"/>
          </a:xfrm>
          <a:prstGeom prst="straightConnector1">
            <a:avLst/>
          </a:prstGeom>
          <a:noFill/>
          <a:ln w="9525" cap="flat" cmpd="sng">
            <a:solidFill>
              <a:srgbClr val="FFFFFF"/>
            </a:solidFill>
            <a:prstDash val="solid"/>
            <a:round/>
            <a:headEnd type="none" w="med" len="med"/>
            <a:tailEnd type="none" w="med" len="med"/>
          </a:ln>
        </p:spPr>
      </p:cxnSp>
      <p:grpSp>
        <p:nvGrpSpPr>
          <p:cNvPr id="490" name="Google Shape;490;g3cd18ceb4a1_0_559"/>
          <p:cNvGrpSpPr/>
          <p:nvPr/>
        </p:nvGrpSpPr>
        <p:grpSpPr>
          <a:xfrm>
            <a:off x="6147235" y="1260886"/>
            <a:ext cx="1987040" cy="1856638"/>
            <a:chOff x="8451855" y="4059578"/>
            <a:chExt cx="965707" cy="961740"/>
          </a:xfrm>
        </p:grpSpPr>
        <p:grpSp>
          <p:nvGrpSpPr>
            <p:cNvPr id="491" name="Google Shape;491;g3cd18ceb4a1_0_559"/>
            <p:cNvGrpSpPr/>
            <p:nvPr/>
          </p:nvGrpSpPr>
          <p:grpSpPr>
            <a:xfrm>
              <a:off x="8451855" y="4059578"/>
              <a:ext cx="965707" cy="961740"/>
              <a:chOff x="8451855" y="4059578"/>
              <a:chExt cx="965707" cy="961740"/>
            </a:xfrm>
          </p:grpSpPr>
          <p:sp>
            <p:nvSpPr>
              <p:cNvPr id="492" name="Google Shape;492;g3cd18ceb4a1_0_559"/>
              <p:cNvSpPr/>
              <p:nvPr/>
            </p:nvSpPr>
            <p:spPr>
              <a:xfrm>
                <a:off x="8894574" y="4059578"/>
                <a:ext cx="80645" cy="321310"/>
              </a:xfrm>
              <a:custGeom>
                <a:avLst/>
                <a:gdLst/>
                <a:ahLst/>
                <a:cxnLst/>
                <a:rect l="l" t="t" r="r" b="b"/>
                <a:pathLst>
                  <a:path w="80645" h="321310" extrusionOk="0">
                    <a:moveTo>
                      <a:pt x="40309" y="0"/>
                    </a:moveTo>
                    <a:lnTo>
                      <a:pt x="24656" y="3181"/>
                    </a:lnTo>
                    <a:lnTo>
                      <a:pt x="11839" y="11844"/>
                    </a:lnTo>
                    <a:lnTo>
                      <a:pt x="3180" y="24662"/>
                    </a:lnTo>
                    <a:lnTo>
                      <a:pt x="0" y="40309"/>
                    </a:lnTo>
                    <a:lnTo>
                      <a:pt x="0" y="280606"/>
                    </a:lnTo>
                    <a:lnTo>
                      <a:pt x="3180" y="296259"/>
                    </a:lnTo>
                    <a:lnTo>
                      <a:pt x="11839" y="309076"/>
                    </a:lnTo>
                    <a:lnTo>
                      <a:pt x="24656" y="317736"/>
                    </a:lnTo>
                    <a:lnTo>
                      <a:pt x="40309" y="320916"/>
                    </a:lnTo>
                    <a:lnTo>
                      <a:pt x="55962" y="317736"/>
                    </a:lnTo>
                    <a:lnTo>
                      <a:pt x="68780" y="309076"/>
                    </a:lnTo>
                    <a:lnTo>
                      <a:pt x="77439" y="296259"/>
                    </a:lnTo>
                    <a:lnTo>
                      <a:pt x="80619" y="280606"/>
                    </a:lnTo>
                    <a:lnTo>
                      <a:pt x="80619" y="40309"/>
                    </a:lnTo>
                    <a:lnTo>
                      <a:pt x="77439" y="24662"/>
                    </a:lnTo>
                    <a:lnTo>
                      <a:pt x="68780" y="11844"/>
                    </a:lnTo>
                    <a:lnTo>
                      <a:pt x="55962" y="3181"/>
                    </a:lnTo>
                    <a:lnTo>
                      <a:pt x="40309"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93" name="Google Shape;493;g3cd18ceb4a1_0_559"/>
              <p:cNvSpPr/>
              <p:nvPr/>
            </p:nvSpPr>
            <p:spPr>
              <a:xfrm>
                <a:off x="9029103" y="4214357"/>
                <a:ext cx="255904" cy="245110"/>
              </a:xfrm>
              <a:custGeom>
                <a:avLst/>
                <a:gdLst/>
                <a:ahLst/>
                <a:cxnLst/>
                <a:rect l="l" t="t" r="r" b="b"/>
                <a:pathLst>
                  <a:path w="255904" h="245110" extrusionOk="0">
                    <a:moveTo>
                      <a:pt x="216684" y="0"/>
                    </a:moveTo>
                    <a:lnTo>
                      <a:pt x="12649" y="175336"/>
                    </a:lnTo>
                    <a:lnTo>
                      <a:pt x="0" y="203457"/>
                    </a:lnTo>
                    <a:lnTo>
                      <a:pt x="2462" y="218730"/>
                    </a:lnTo>
                    <a:lnTo>
                      <a:pt x="10858" y="232321"/>
                    </a:lnTo>
                    <a:lnTo>
                      <a:pt x="23891" y="241555"/>
                    </a:lnTo>
                    <a:lnTo>
                      <a:pt x="38979" y="244970"/>
                    </a:lnTo>
                    <a:lnTo>
                      <a:pt x="54253" y="242508"/>
                    </a:lnTo>
                    <a:lnTo>
                      <a:pt x="67843" y="234111"/>
                    </a:lnTo>
                    <a:lnTo>
                      <a:pt x="243014" y="69634"/>
                    </a:lnTo>
                    <a:lnTo>
                      <a:pt x="252243" y="56601"/>
                    </a:lnTo>
                    <a:lnTo>
                      <a:pt x="255658" y="41513"/>
                    </a:lnTo>
                    <a:lnTo>
                      <a:pt x="253199" y="26239"/>
                    </a:lnTo>
                    <a:lnTo>
                      <a:pt x="244805" y="12649"/>
                    </a:lnTo>
                    <a:lnTo>
                      <a:pt x="231772" y="3414"/>
                    </a:lnTo>
                    <a:lnTo>
                      <a:pt x="216684" y="0"/>
                    </a:lnTo>
                    <a:close/>
                  </a:path>
                </a:pathLst>
              </a:custGeom>
              <a:solidFill>
                <a:srgbClr val="51D33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76BC21"/>
                  </a:solidFill>
                  <a:latin typeface="Calibri"/>
                  <a:ea typeface="Calibri"/>
                  <a:cs typeface="Calibri"/>
                  <a:sym typeface="Calibri"/>
                </a:endParaRPr>
              </a:p>
            </p:txBody>
          </p:sp>
          <p:sp>
            <p:nvSpPr>
              <p:cNvPr id="494" name="Google Shape;494;g3cd18ceb4a1_0_559"/>
              <p:cNvSpPr/>
              <p:nvPr/>
            </p:nvSpPr>
            <p:spPr>
              <a:xfrm>
                <a:off x="9096253" y="4499292"/>
                <a:ext cx="321309" cy="81279"/>
              </a:xfrm>
              <a:custGeom>
                <a:avLst/>
                <a:gdLst/>
                <a:ahLst/>
                <a:cxnLst/>
                <a:rect l="l" t="t" r="r" b="b"/>
                <a:pathLst>
                  <a:path w="321309" h="81279" extrusionOk="0">
                    <a:moveTo>
                      <a:pt x="40398" y="0"/>
                    </a:moveTo>
                    <a:lnTo>
                      <a:pt x="24738" y="3144"/>
                    </a:lnTo>
                    <a:lnTo>
                      <a:pt x="11903" y="11776"/>
                    </a:lnTo>
                    <a:lnTo>
                      <a:pt x="3215" y="24574"/>
                    </a:lnTo>
                    <a:lnTo>
                      <a:pt x="0" y="40220"/>
                    </a:lnTo>
                    <a:lnTo>
                      <a:pt x="3144" y="55880"/>
                    </a:lnTo>
                    <a:lnTo>
                      <a:pt x="11776" y="68716"/>
                    </a:lnTo>
                    <a:lnTo>
                      <a:pt x="24574" y="77404"/>
                    </a:lnTo>
                    <a:lnTo>
                      <a:pt x="40220" y="80619"/>
                    </a:lnTo>
                    <a:lnTo>
                      <a:pt x="280517" y="81140"/>
                    </a:lnTo>
                    <a:lnTo>
                      <a:pt x="296172" y="77995"/>
                    </a:lnTo>
                    <a:lnTo>
                      <a:pt x="309008" y="69364"/>
                    </a:lnTo>
                    <a:lnTo>
                      <a:pt x="317699" y="56565"/>
                    </a:lnTo>
                    <a:lnTo>
                      <a:pt x="320916" y="40919"/>
                    </a:lnTo>
                    <a:lnTo>
                      <a:pt x="317769" y="25259"/>
                    </a:lnTo>
                    <a:lnTo>
                      <a:pt x="309133" y="12423"/>
                    </a:lnTo>
                    <a:lnTo>
                      <a:pt x="296331" y="3736"/>
                    </a:lnTo>
                    <a:lnTo>
                      <a:pt x="280682" y="520"/>
                    </a:lnTo>
                    <a:lnTo>
                      <a:pt x="40398"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95" name="Google Shape;495;g3cd18ceb4a1_0_559"/>
              <p:cNvSpPr/>
              <p:nvPr/>
            </p:nvSpPr>
            <p:spPr>
              <a:xfrm>
                <a:off x="8893737" y="4700008"/>
                <a:ext cx="82550" cy="321310"/>
              </a:xfrm>
              <a:custGeom>
                <a:avLst/>
                <a:gdLst/>
                <a:ahLst/>
                <a:cxnLst/>
                <a:rect l="l" t="t" r="r" b="b"/>
                <a:pathLst>
                  <a:path w="82550" h="321310" extrusionOk="0">
                    <a:moveTo>
                      <a:pt x="42265" y="0"/>
                    </a:moveTo>
                    <a:lnTo>
                      <a:pt x="4964" y="24399"/>
                    </a:lnTo>
                    <a:lnTo>
                      <a:pt x="0" y="280314"/>
                    </a:lnTo>
                    <a:lnTo>
                      <a:pt x="3072" y="295989"/>
                    </a:lnTo>
                    <a:lnTo>
                      <a:pt x="11642" y="308867"/>
                    </a:lnTo>
                    <a:lnTo>
                      <a:pt x="24399" y="317615"/>
                    </a:lnTo>
                    <a:lnTo>
                      <a:pt x="40030" y="320903"/>
                    </a:lnTo>
                    <a:lnTo>
                      <a:pt x="55700" y="317831"/>
                    </a:lnTo>
                    <a:lnTo>
                      <a:pt x="68578" y="309260"/>
                    </a:lnTo>
                    <a:lnTo>
                      <a:pt x="77329" y="296504"/>
                    </a:lnTo>
                    <a:lnTo>
                      <a:pt x="80619" y="280873"/>
                    </a:lnTo>
                    <a:lnTo>
                      <a:pt x="82295" y="40589"/>
                    </a:lnTo>
                    <a:lnTo>
                      <a:pt x="79223" y="24913"/>
                    </a:lnTo>
                    <a:lnTo>
                      <a:pt x="70653" y="12036"/>
                    </a:lnTo>
                    <a:lnTo>
                      <a:pt x="57896" y="3288"/>
                    </a:lnTo>
                    <a:lnTo>
                      <a:pt x="42265"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96" name="Google Shape;496;g3cd18ceb4a1_0_559"/>
              <p:cNvSpPr/>
              <p:nvPr/>
            </p:nvSpPr>
            <p:spPr>
              <a:xfrm>
                <a:off x="8603481" y="4618870"/>
                <a:ext cx="251100" cy="249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97" name="Google Shape;497;g3cd18ceb4a1_0_559"/>
              <p:cNvSpPr/>
              <p:nvPr/>
            </p:nvSpPr>
            <p:spPr>
              <a:xfrm>
                <a:off x="8451855" y="4499388"/>
                <a:ext cx="321309" cy="81279"/>
              </a:xfrm>
              <a:custGeom>
                <a:avLst/>
                <a:gdLst/>
                <a:ahLst/>
                <a:cxnLst/>
                <a:rect l="l" t="t" r="r" b="b"/>
                <a:pathLst>
                  <a:path w="321309" h="81279" extrusionOk="0">
                    <a:moveTo>
                      <a:pt x="40373" y="0"/>
                    </a:moveTo>
                    <a:lnTo>
                      <a:pt x="24715" y="3161"/>
                    </a:lnTo>
                    <a:lnTo>
                      <a:pt x="11885" y="11804"/>
                    </a:lnTo>
                    <a:lnTo>
                      <a:pt x="3206" y="24610"/>
                    </a:lnTo>
                    <a:lnTo>
                      <a:pt x="0" y="40259"/>
                    </a:lnTo>
                    <a:lnTo>
                      <a:pt x="3161" y="55916"/>
                    </a:lnTo>
                    <a:lnTo>
                      <a:pt x="11804" y="68745"/>
                    </a:lnTo>
                    <a:lnTo>
                      <a:pt x="24610" y="77420"/>
                    </a:lnTo>
                    <a:lnTo>
                      <a:pt x="40259" y="80619"/>
                    </a:lnTo>
                    <a:lnTo>
                      <a:pt x="280555" y="80949"/>
                    </a:lnTo>
                    <a:lnTo>
                      <a:pt x="296207" y="77788"/>
                    </a:lnTo>
                    <a:lnTo>
                      <a:pt x="309037" y="69145"/>
                    </a:lnTo>
                    <a:lnTo>
                      <a:pt x="317715" y="56339"/>
                    </a:lnTo>
                    <a:lnTo>
                      <a:pt x="320916" y="40690"/>
                    </a:lnTo>
                    <a:lnTo>
                      <a:pt x="317754" y="25033"/>
                    </a:lnTo>
                    <a:lnTo>
                      <a:pt x="309111" y="12204"/>
                    </a:lnTo>
                    <a:lnTo>
                      <a:pt x="296306" y="3529"/>
                    </a:lnTo>
                    <a:lnTo>
                      <a:pt x="280657" y="330"/>
                    </a:lnTo>
                    <a:lnTo>
                      <a:pt x="40373"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98" name="Google Shape;498;g3cd18ceb4a1_0_559"/>
              <p:cNvSpPr/>
              <p:nvPr/>
            </p:nvSpPr>
            <p:spPr>
              <a:xfrm>
                <a:off x="8602290" y="4207748"/>
                <a:ext cx="249300" cy="251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sp>
          <p:nvSpPr>
            <p:cNvPr id="499" name="Google Shape;499;g3cd18ceb4a1_0_559"/>
            <p:cNvSpPr/>
            <p:nvPr/>
          </p:nvSpPr>
          <p:spPr>
            <a:xfrm>
              <a:off x="9026174" y="4618871"/>
              <a:ext cx="251700" cy="249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sp>
        <p:nvSpPr>
          <p:cNvPr id="500" name="Google Shape;500;g3cd18ceb4a1_0_559"/>
          <p:cNvSpPr txBox="1"/>
          <p:nvPr/>
        </p:nvSpPr>
        <p:spPr>
          <a:xfrm>
            <a:off x="352300" y="682029"/>
            <a:ext cx="4295100" cy="39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US" sz="1800" b="1">
                <a:solidFill>
                  <a:srgbClr val="76BC21"/>
                </a:solidFill>
                <a:latin typeface="Poppins"/>
                <a:ea typeface="Poppins"/>
                <a:cs typeface="Poppins"/>
                <a:sym typeface="Poppins"/>
              </a:rPr>
              <a:t>Kelly V. Teague</a:t>
            </a:r>
            <a:endParaRPr sz="1800">
              <a:solidFill>
                <a:srgbClr val="76BC2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US" sz="1800">
                <a:solidFill>
                  <a:srgbClr val="76BC21"/>
                </a:solidFill>
                <a:latin typeface="Poppins"/>
                <a:ea typeface="Poppins"/>
                <a:cs typeface="Poppins"/>
                <a:sym typeface="Poppins"/>
              </a:rPr>
              <a:t>kelly@impactcarolina.org</a:t>
            </a:r>
            <a:r>
              <a:rPr lang="en-US" sz="1800">
                <a:solidFill>
                  <a:srgbClr val="0000FF"/>
                </a:solidFill>
                <a:latin typeface="Poppins"/>
                <a:ea typeface="Poppins"/>
                <a:cs typeface="Poppins"/>
                <a:sym typeface="Poppins"/>
              </a:rPr>
              <a:t> </a:t>
            </a:r>
            <a:endParaRPr sz="1800">
              <a:solidFill>
                <a:srgbClr val="0000FF"/>
              </a:solidFill>
              <a:latin typeface="Poppins"/>
              <a:ea typeface="Poppins"/>
              <a:cs typeface="Poppins"/>
              <a:sym typeface="Poppins"/>
            </a:endParaRPr>
          </a:p>
          <a:p>
            <a:pPr marL="0" lvl="0" indent="0" algn="l" rtl="0">
              <a:spcBef>
                <a:spcPts val="0"/>
              </a:spcBef>
              <a:spcAft>
                <a:spcPts val="0"/>
              </a:spcAft>
              <a:buNone/>
            </a:pPr>
            <a:endParaRPr sz="1800">
              <a:solidFill>
                <a:schemeClr val="dk1"/>
              </a:solidFill>
              <a:latin typeface="Poppins"/>
              <a:ea typeface="Poppins"/>
              <a:cs typeface="Poppins"/>
              <a:sym typeface="Poppins"/>
            </a:endParaRPr>
          </a:p>
          <a:p>
            <a:pPr marL="0" lvl="0" indent="0" algn="l" rtl="0">
              <a:spcBef>
                <a:spcPts val="0"/>
              </a:spcBef>
              <a:spcAft>
                <a:spcPts val="0"/>
              </a:spcAft>
              <a:buNone/>
            </a:pPr>
            <a:r>
              <a:rPr lang="en-US" sz="1800" b="1">
                <a:solidFill>
                  <a:srgbClr val="76BC21"/>
                </a:solidFill>
                <a:latin typeface="Poppins"/>
                <a:ea typeface="Poppins"/>
                <a:cs typeface="Poppins"/>
                <a:sym typeface="Poppins"/>
              </a:rPr>
              <a:t>Facebook</a:t>
            </a:r>
            <a:endParaRPr sz="1800" b="1">
              <a:solidFill>
                <a:srgbClr val="76BC21"/>
              </a:solidFill>
              <a:latin typeface="Poppins"/>
              <a:ea typeface="Poppins"/>
              <a:cs typeface="Poppins"/>
              <a:sym typeface="Poppins"/>
            </a:endParaRPr>
          </a:p>
          <a:p>
            <a:pPr marL="0" lvl="0" indent="0" algn="l" rtl="0">
              <a:spcBef>
                <a:spcPts val="0"/>
              </a:spcBef>
              <a:spcAft>
                <a:spcPts val="0"/>
              </a:spcAft>
              <a:buNone/>
            </a:pPr>
            <a:r>
              <a:rPr lang="en-US" sz="1800">
                <a:solidFill>
                  <a:schemeClr val="dk1"/>
                </a:solidFill>
                <a:latin typeface="Poppins"/>
                <a:ea typeface="Poppins"/>
                <a:cs typeface="Poppins"/>
                <a:sym typeface="Poppins"/>
              </a:rPr>
              <a:t>Community Impact NC</a:t>
            </a:r>
            <a:endParaRPr sz="1800">
              <a:solidFill>
                <a:schemeClr val="dk1"/>
              </a:solidFill>
              <a:latin typeface="Poppins"/>
              <a:ea typeface="Poppins"/>
              <a:cs typeface="Poppins"/>
              <a:sym typeface="Poppins"/>
            </a:endParaRPr>
          </a:p>
          <a:p>
            <a:pPr marL="0" lvl="0" indent="0" algn="l" rtl="0">
              <a:spcBef>
                <a:spcPts val="0"/>
              </a:spcBef>
              <a:spcAft>
                <a:spcPts val="0"/>
              </a:spcAft>
              <a:buNone/>
            </a:pPr>
            <a:endParaRPr sz="1800">
              <a:solidFill>
                <a:schemeClr val="dk1"/>
              </a:solidFill>
              <a:latin typeface="Poppins"/>
              <a:ea typeface="Poppins"/>
              <a:cs typeface="Poppins"/>
              <a:sym typeface="Poppins"/>
            </a:endParaRPr>
          </a:p>
          <a:p>
            <a:pPr marL="0" lvl="0" indent="0" algn="l" rtl="0">
              <a:spcBef>
                <a:spcPts val="0"/>
              </a:spcBef>
              <a:spcAft>
                <a:spcPts val="0"/>
              </a:spcAft>
              <a:buNone/>
            </a:pPr>
            <a:r>
              <a:rPr lang="en-US" sz="1800" b="1">
                <a:solidFill>
                  <a:srgbClr val="76BC21"/>
                </a:solidFill>
                <a:latin typeface="Poppins"/>
                <a:ea typeface="Poppins"/>
                <a:cs typeface="Poppins"/>
                <a:sym typeface="Poppins"/>
              </a:rPr>
              <a:t>Twitter</a:t>
            </a:r>
            <a:endParaRPr sz="1800" b="1">
              <a:solidFill>
                <a:srgbClr val="76BC21"/>
              </a:solidFill>
              <a:latin typeface="Poppins"/>
              <a:ea typeface="Poppins"/>
              <a:cs typeface="Poppins"/>
              <a:sym typeface="Poppins"/>
            </a:endParaRPr>
          </a:p>
          <a:p>
            <a:pPr marL="0" lvl="0" indent="0" algn="l" rtl="0">
              <a:spcBef>
                <a:spcPts val="0"/>
              </a:spcBef>
              <a:spcAft>
                <a:spcPts val="0"/>
              </a:spcAft>
              <a:buNone/>
            </a:pPr>
            <a:r>
              <a:rPr lang="en-US" sz="1800">
                <a:solidFill>
                  <a:schemeClr val="dk1"/>
                </a:solidFill>
                <a:latin typeface="Poppins"/>
                <a:ea typeface="Poppins"/>
                <a:cs typeface="Poppins"/>
                <a:sym typeface="Poppins"/>
              </a:rPr>
              <a:t>@impactcarolina</a:t>
            </a:r>
            <a:endParaRPr sz="1800">
              <a:solidFill>
                <a:schemeClr val="dk1"/>
              </a:solidFill>
              <a:latin typeface="Poppins"/>
              <a:ea typeface="Poppins"/>
              <a:cs typeface="Poppins"/>
              <a:sym typeface="Poppins"/>
            </a:endParaRPr>
          </a:p>
          <a:p>
            <a:pPr marL="0" lvl="0" indent="0" algn="l" rtl="0">
              <a:spcBef>
                <a:spcPts val="0"/>
              </a:spcBef>
              <a:spcAft>
                <a:spcPts val="0"/>
              </a:spcAft>
              <a:buNone/>
            </a:pPr>
            <a:endParaRPr sz="1800">
              <a:solidFill>
                <a:schemeClr val="dk1"/>
              </a:solidFill>
              <a:latin typeface="Poppins"/>
              <a:ea typeface="Poppins"/>
              <a:cs typeface="Poppins"/>
              <a:sym typeface="Poppins"/>
            </a:endParaRPr>
          </a:p>
          <a:p>
            <a:pPr marL="0" lvl="0" indent="0" algn="l" rtl="0">
              <a:spcBef>
                <a:spcPts val="0"/>
              </a:spcBef>
              <a:spcAft>
                <a:spcPts val="0"/>
              </a:spcAft>
              <a:buNone/>
            </a:pPr>
            <a:r>
              <a:rPr lang="en-US" sz="1800" b="1">
                <a:solidFill>
                  <a:srgbClr val="76BC21"/>
                </a:solidFill>
                <a:latin typeface="Poppins"/>
                <a:ea typeface="Poppins"/>
                <a:cs typeface="Poppins"/>
                <a:sym typeface="Poppins"/>
              </a:rPr>
              <a:t>Instagram</a:t>
            </a:r>
            <a:endParaRPr sz="1800" b="1">
              <a:solidFill>
                <a:srgbClr val="76BC21"/>
              </a:solidFill>
              <a:latin typeface="Poppins"/>
              <a:ea typeface="Poppins"/>
              <a:cs typeface="Poppins"/>
              <a:sym typeface="Poppins"/>
            </a:endParaRPr>
          </a:p>
          <a:p>
            <a:pPr marL="0" lvl="0" indent="0" algn="l" rtl="0">
              <a:spcBef>
                <a:spcPts val="0"/>
              </a:spcBef>
              <a:spcAft>
                <a:spcPts val="0"/>
              </a:spcAft>
              <a:buNone/>
            </a:pPr>
            <a:r>
              <a:rPr lang="en-US" sz="1800">
                <a:solidFill>
                  <a:schemeClr val="dk1"/>
                </a:solidFill>
                <a:latin typeface="Poppins"/>
                <a:ea typeface="Poppins"/>
                <a:cs typeface="Poppins"/>
                <a:sym typeface="Poppins"/>
              </a:rPr>
              <a:t>communityimpact_nc</a:t>
            </a:r>
            <a:endParaRPr sz="1800">
              <a:solidFill>
                <a:schemeClr val="dk1"/>
              </a:solidFill>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cxnSp>
        <p:nvCxnSpPr>
          <p:cNvPr id="505" name="Google Shape;505;p28"/>
          <p:cNvCxnSpPr/>
          <p:nvPr/>
        </p:nvCxnSpPr>
        <p:spPr>
          <a:xfrm>
            <a:off x="459004" y="2893775"/>
            <a:ext cx="444600" cy="0"/>
          </a:xfrm>
          <a:prstGeom prst="straightConnector1">
            <a:avLst/>
          </a:prstGeom>
          <a:noFill/>
          <a:ln w="9525" cap="flat" cmpd="sng">
            <a:solidFill>
              <a:srgbClr val="FFFFFF"/>
            </a:solidFill>
            <a:prstDash val="solid"/>
            <a:round/>
            <a:headEnd type="none" w="sm" len="sm"/>
            <a:tailEnd type="none" w="sm" len="sm"/>
          </a:ln>
        </p:spPr>
      </p:cxnSp>
      <p:sp>
        <p:nvSpPr>
          <p:cNvPr id="506" name="Google Shape;506;p28"/>
          <p:cNvSpPr txBox="1"/>
          <p:nvPr/>
        </p:nvSpPr>
        <p:spPr>
          <a:xfrm>
            <a:off x="352300" y="1193800"/>
            <a:ext cx="5943600" cy="11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arela Round"/>
                <a:ea typeface="Varela Round"/>
                <a:cs typeface="Varela Round"/>
                <a:sym typeface="Varela Round"/>
              </a:rPr>
              <a:t>Thank You</a:t>
            </a:r>
            <a:endParaRPr sz="2800" b="1" i="0" u="none" strike="noStrike" cap="none">
              <a:solidFill>
                <a:srgbClr val="76BC21"/>
              </a:solidFill>
              <a:latin typeface="Varela Round"/>
              <a:ea typeface="Varela Round"/>
              <a:cs typeface="Varela Round"/>
              <a:sym typeface="Varela Round"/>
            </a:endParaRPr>
          </a:p>
        </p:txBody>
      </p:sp>
      <p:pic>
        <p:nvPicPr>
          <p:cNvPr id="507" name="Google Shape;507;p28"/>
          <p:cNvPicPr preferRelativeResize="0"/>
          <p:nvPr/>
        </p:nvPicPr>
        <p:blipFill rotWithShape="1">
          <a:blip r:embed="rId3">
            <a:alphaModFix/>
          </a:blip>
          <a:srcRect/>
          <a:stretch/>
        </p:blipFill>
        <p:spPr>
          <a:xfrm>
            <a:off x="459000" y="3080162"/>
            <a:ext cx="258872" cy="226517"/>
          </a:xfrm>
          <a:prstGeom prst="rect">
            <a:avLst/>
          </a:prstGeom>
          <a:noFill/>
          <a:ln>
            <a:noFill/>
          </a:ln>
        </p:spPr>
      </p:pic>
      <p:pic>
        <p:nvPicPr>
          <p:cNvPr id="508" name="Google Shape;508;p28"/>
          <p:cNvPicPr preferRelativeResize="0"/>
          <p:nvPr/>
        </p:nvPicPr>
        <p:blipFill rotWithShape="1">
          <a:blip r:embed="rId4">
            <a:alphaModFix/>
          </a:blip>
          <a:srcRect/>
          <a:stretch/>
        </p:blipFill>
        <p:spPr>
          <a:xfrm>
            <a:off x="867325" y="3053197"/>
            <a:ext cx="177975" cy="280450"/>
          </a:xfrm>
          <a:prstGeom prst="rect">
            <a:avLst/>
          </a:prstGeom>
          <a:noFill/>
          <a:ln>
            <a:noFill/>
          </a:ln>
        </p:spPr>
      </p:pic>
      <p:sp>
        <p:nvSpPr>
          <p:cNvPr id="509" name="Google Shape;509;p28"/>
          <p:cNvSpPr txBox="1"/>
          <p:nvPr/>
        </p:nvSpPr>
        <p:spPr>
          <a:xfrm>
            <a:off x="352300" y="3288719"/>
            <a:ext cx="1543800" cy="40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roxima Nova"/>
                <a:ea typeface="Proxima Nova"/>
                <a:cs typeface="Proxima Nova"/>
                <a:sym typeface="Proxima Nova"/>
              </a:rPr>
              <a:t>@impactcarolina</a:t>
            </a:r>
            <a:endParaRPr sz="1200" b="0" i="0" u="none" strike="noStrike" cap="none">
              <a:solidFill>
                <a:srgbClr val="FFFFFF"/>
              </a:solidFill>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cd18ceb4a1_0_129"/>
          <p:cNvSpPr txBox="1"/>
          <p:nvPr/>
        </p:nvSpPr>
        <p:spPr>
          <a:xfrm>
            <a:off x="3000000" y="-166525"/>
            <a:ext cx="55482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b="1"/>
          </a:p>
          <a:p>
            <a:pPr marL="457200" lvl="0" indent="0" algn="l" rtl="0">
              <a:spcBef>
                <a:spcPts val="0"/>
              </a:spcBef>
              <a:spcAft>
                <a:spcPts val="0"/>
              </a:spcAft>
              <a:buNone/>
            </a:pPr>
            <a:r>
              <a:rPr lang="en-US" sz="2400" b="1">
                <a:solidFill>
                  <a:schemeClr val="lt2"/>
                </a:solidFill>
              </a:rPr>
              <a:t>References</a:t>
            </a:r>
            <a:endParaRPr sz="24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sp>
        <p:nvSpPr>
          <p:cNvPr id="515" name="Google Shape;515;g3cd18ceb4a1_0_129"/>
          <p:cNvSpPr txBox="1"/>
          <p:nvPr/>
        </p:nvSpPr>
        <p:spPr>
          <a:xfrm>
            <a:off x="0" y="2908988"/>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Czégény, Z., Nagy, G., Babinszki, B., Bajtel, Á., Sebestyén, Z., Kiss, T., ... &amp; Csupor, D. (2021). CBD, a precursor of THC in e-cigarettes. </a:t>
            </a:r>
            <a:r>
              <a:rPr lang="en-US" sz="1000" i="1">
                <a:solidFill>
                  <a:srgbClr val="222222"/>
                </a:solidFill>
                <a:highlight>
                  <a:srgbClr val="FFFFFF"/>
                </a:highlight>
              </a:rPr>
              <a:t>Scientific Reports</a:t>
            </a:r>
            <a:r>
              <a:rPr lang="en-US" sz="1000">
                <a:solidFill>
                  <a:srgbClr val="222222"/>
                </a:solidFill>
                <a:highlight>
                  <a:srgbClr val="FFFFFF"/>
                </a:highlight>
              </a:rPr>
              <a:t>, </a:t>
            </a:r>
            <a:r>
              <a:rPr lang="en-US" sz="1000" i="1">
                <a:solidFill>
                  <a:srgbClr val="222222"/>
                </a:solidFill>
                <a:highlight>
                  <a:srgbClr val="FFFFFF"/>
                </a:highlight>
              </a:rPr>
              <a:t>11</a:t>
            </a:r>
            <a:r>
              <a:rPr lang="en-US" sz="1000">
                <a:solidFill>
                  <a:srgbClr val="222222"/>
                </a:solidFill>
                <a:highlight>
                  <a:srgbClr val="FFFFFF"/>
                </a:highlight>
              </a:rPr>
              <a:t>(1), 8951.</a:t>
            </a:r>
            <a:endParaRPr/>
          </a:p>
        </p:txBody>
      </p:sp>
      <p:sp>
        <p:nvSpPr>
          <p:cNvPr id="516" name="Google Shape;516;g3cd18ceb4a1_0_129"/>
          <p:cNvSpPr txBox="1"/>
          <p:nvPr/>
        </p:nvSpPr>
        <p:spPr>
          <a:xfrm>
            <a:off x="2920425" y="1180275"/>
            <a:ext cx="3000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Henningfield, J. E., Grundmann, O., Huestis, M. A., &amp; Smith, K. E. (2024). Kratom safety and toxicology in the public health context: research needs to better inform regulation. </a:t>
            </a:r>
            <a:r>
              <a:rPr lang="en-US" sz="1000" i="1">
                <a:solidFill>
                  <a:srgbClr val="222222"/>
                </a:solidFill>
                <a:highlight>
                  <a:srgbClr val="FFFFFF"/>
                </a:highlight>
              </a:rPr>
              <a:t>Frontiers in Pharmacology</a:t>
            </a:r>
            <a:r>
              <a:rPr lang="en-US" sz="1000">
                <a:solidFill>
                  <a:srgbClr val="222222"/>
                </a:solidFill>
                <a:highlight>
                  <a:srgbClr val="FFFFFF"/>
                </a:highlight>
              </a:rPr>
              <a:t>, </a:t>
            </a:r>
            <a:r>
              <a:rPr lang="en-US" sz="1000" i="1">
                <a:solidFill>
                  <a:srgbClr val="222222"/>
                </a:solidFill>
                <a:highlight>
                  <a:srgbClr val="FFFFFF"/>
                </a:highlight>
              </a:rPr>
              <a:t>15</a:t>
            </a:r>
            <a:r>
              <a:rPr lang="en-US" sz="1000">
                <a:solidFill>
                  <a:srgbClr val="222222"/>
                </a:solidFill>
                <a:highlight>
                  <a:srgbClr val="FFFFFF"/>
                </a:highlight>
              </a:rPr>
              <a:t>, 1403140.</a:t>
            </a:r>
            <a:endParaRPr/>
          </a:p>
        </p:txBody>
      </p:sp>
      <p:sp>
        <p:nvSpPr>
          <p:cNvPr id="517" name="Google Shape;517;g3cd18ceb4a1_0_129"/>
          <p:cNvSpPr txBox="1"/>
          <p:nvPr/>
        </p:nvSpPr>
        <p:spPr>
          <a:xfrm>
            <a:off x="2855975" y="3155125"/>
            <a:ext cx="3000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Sharma, V., Cottler, L. B., Bares, C. B., &amp; Lopez-Quintero, C. (2022). Kratom use among US adolescents: analyses of the 2019 National Survey on Drug Use and Health. </a:t>
            </a:r>
            <a:r>
              <a:rPr lang="en-US" sz="1000" i="1">
                <a:solidFill>
                  <a:srgbClr val="222222"/>
                </a:solidFill>
                <a:highlight>
                  <a:srgbClr val="FFFFFF"/>
                </a:highlight>
              </a:rPr>
              <a:t>Journal of Adolescent Health</a:t>
            </a:r>
            <a:r>
              <a:rPr lang="en-US" sz="1000">
                <a:solidFill>
                  <a:srgbClr val="222222"/>
                </a:solidFill>
                <a:highlight>
                  <a:srgbClr val="FFFFFF"/>
                </a:highlight>
              </a:rPr>
              <a:t>, </a:t>
            </a:r>
            <a:r>
              <a:rPr lang="en-US" sz="1000" i="1">
                <a:solidFill>
                  <a:srgbClr val="222222"/>
                </a:solidFill>
                <a:highlight>
                  <a:srgbClr val="FFFFFF"/>
                </a:highlight>
              </a:rPr>
              <a:t>70</a:t>
            </a:r>
            <a:r>
              <a:rPr lang="en-US" sz="1000">
                <a:solidFill>
                  <a:srgbClr val="222222"/>
                </a:solidFill>
                <a:highlight>
                  <a:srgbClr val="FFFFFF"/>
                </a:highlight>
              </a:rPr>
              <a:t>(4), 677-681.</a:t>
            </a:r>
            <a:endParaRPr/>
          </a:p>
        </p:txBody>
      </p:sp>
      <p:sp>
        <p:nvSpPr>
          <p:cNvPr id="518" name="Google Shape;518;g3cd18ceb4a1_0_129"/>
          <p:cNvSpPr txBox="1"/>
          <p:nvPr/>
        </p:nvSpPr>
        <p:spPr>
          <a:xfrm>
            <a:off x="0" y="3730013"/>
            <a:ext cx="3000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Eggleston, W., Stoppacher, R., Suen, K., Marraffa, J. M., &amp; Nelson, L. S. (2019). Kratom use and toxicities in the United States. </a:t>
            </a:r>
            <a:r>
              <a:rPr lang="en-US" sz="1000" i="1">
                <a:solidFill>
                  <a:srgbClr val="222222"/>
                </a:solidFill>
                <a:highlight>
                  <a:srgbClr val="FFFFFF"/>
                </a:highlight>
              </a:rPr>
              <a:t>Pharmacotherapy: The Journal of Human Pharmacology and Drug Therapy</a:t>
            </a:r>
            <a:r>
              <a:rPr lang="en-US" sz="1000">
                <a:solidFill>
                  <a:srgbClr val="222222"/>
                </a:solidFill>
                <a:highlight>
                  <a:srgbClr val="FFFFFF"/>
                </a:highlight>
              </a:rPr>
              <a:t>, </a:t>
            </a:r>
            <a:r>
              <a:rPr lang="en-US" sz="1000" i="1">
                <a:solidFill>
                  <a:srgbClr val="222222"/>
                </a:solidFill>
                <a:highlight>
                  <a:srgbClr val="FFFFFF"/>
                </a:highlight>
              </a:rPr>
              <a:t>39</a:t>
            </a:r>
            <a:r>
              <a:rPr lang="en-US" sz="1000">
                <a:solidFill>
                  <a:srgbClr val="222222"/>
                </a:solidFill>
                <a:highlight>
                  <a:srgbClr val="FFFFFF"/>
                </a:highlight>
              </a:rPr>
              <a:t>(7), 775-777.</a:t>
            </a:r>
            <a:endParaRPr/>
          </a:p>
        </p:txBody>
      </p:sp>
      <p:sp>
        <p:nvSpPr>
          <p:cNvPr id="519" name="Google Shape;519;g3cd18ceb4a1_0_129"/>
          <p:cNvSpPr txBox="1"/>
          <p:nvPr/>
        </p:nvSpPr>
        <p:spPr>
          <a:xfrm>
            <a:off x="2920425" y="2244650"/>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Post, S., Spiller, H. A., Chounthirath, T., &amp; Smith, G. A. (2019). Kratom exposures reported to United States poison control centers: 2011–2017. </a:t>
            </a:r>
            <a:r>
              <a:rPr lang="en-US" sz="1000" i="1">
                <a:solidFill>
                  <a:srgbClr val="222222"/>
                </a:solidFill>
                <a:highlight>
                  <a:srgbClr val="FFFFFF"/>
                </a:highlight>
              </a:rPr>
              <a:t>Clinical toxicology</a:t>
            </a:r>
            <a:r>
              <a:rPr lang="en-US" sz="1000">
                <a:solidFill>
                  <a:srgbClr val="222222"/>
                </a:solidFill>
                <a:highlight>
                  <a:srgbClr val="FFFFFF"/>
                </a:highlight>
              </a:rPr>
              <a:t>, </a:t>
            </a:r>
            <a:r>
              <a:rPr lang="en-US" sz="1000" i="1">
                <a:solidFill>
                  <a:srgbClr val="222222"/>
                </a:solidFill>
                <a:highlight>
                  <a:srgbClr val="FFFFFF"/>
                </a:highlight>
              </a:rPr>
              <a:t>57</a:t>
            </a:r>
            <a:r>
              <a:rPr lang="en-US" sz="1000">
                <a:solidFill>
                  <a:srgbClr val="222222"/>
                </a:solidFill>
                <a:highlight>
                  <a:srgbClr val="FFFFFF"/>
                </a:highlight>
              </a:rPr>
              <a:t>(10), 847-854.</a:t>
            </a:r>
            <a:endParaRPr/>
          </a:p>
        </p:txBody>
      </p:sp>
      <p:sp>
        <p:nvSpPr>
          <p:cNvPr id="520" name="Google Shape;520;g3cd18ceb4a1_0_129"/>
          <p:cNvSpPr txBox="1"/>
          <p:nvPr/>
        </p:nvSpPr>
        <p:spPr>
          <a:xfrm>
            <a:off x="0" y="2087963"/>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Buresh, M. (2018). Treatment of kratom dependence with buprenorphine-naloxone maintenance. </a:t>
            </a:r>
            <a:r>
              <a:rPr lang="en-US" sz="1000" i="1">
                <a:solidFill>
                  <a:srgbClr val="222222"/>
                </a:solidFill>
                <a:highlight>
                  <a:srgbClr val="FFFFFF"/>
                </a:highlight>
              </a:rPr>
              <a:t>Journal of addiction medicine</a:t>
            </a:r>
            <a:r>
              <a:rPr lang="en-US" sz="1000">
                <a:solidFill>
                  <a:srgbClr val="222222"/>
                </a:solidFill>
                <a:highlight>
                  <a:srgbClr val="FFFFFF"/>
                </a:highlight>
              </a:rPr>
              <a:t>, </a:t>
            </a:r>
            <a:r>
              <a:rPr lang="en-US" sz="1000" i="1">
                <a:solidFill>
                  <a:srgbClr val="222222"/>
                </a:solidFill>
                <a:highlight>
                  <a:srgbClr val="FFFFFF"/>
                </a:highlight>
              </a:rPr>
              <a:t>12</a:t>
            </a:r>
            <a:r>
              <a:rPr lang="en-US" sz="1000">
                <a:solidFill>
                  <a:srgbClr val="222222"/>
                </a:solidFill>
                <a:highlight>
                  <a:srgbClr val="FFFFFF"/>
                </a:highlight>
              </a:rPr>
              <a:t>(6), 481-483.</a:t>
            </a:r>
            <a:endParaRPr/>
          </a:p>
        </p:txBody>
      </p:sp>
      <p:sp>
        <p:nvSpPr>
          <p:cNvPr id="521" name="Google Shape;521;g3cd18ceb4a1_0_129"/>
          <p:cNvSpPr txBox="1"/>
          <p:nvPr/>
        </p:nvSpPr>
        <p:spPr>
          <a:xfrm>
            <a:off x="0" y="618975"/>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Botejue, M., Walia, G., Shahin, O., Sharma, J., Zackria, R., &amp; Sharma, J. S. (2021). Kratom-induced liver injury: a case series and clinical implications. </a:t>
            </a:r>
            <a:r>
              <a:rPr lang="en-US" sz="1000" i="1">
                <a:solidFill>
                  <a:srgbClr val="222222"/>
                </a:solidFill>
                <a:highlight>
                  <a:srgbClr val="FFFFFF"/>
                </a:highlight>
              </a:rPr>
              <a:t>Cureus</a:t>
            </a:r>
            <a:r>
              <a:rPr lang="en-US" sz="1000">
                <a:solidFill>
                  <a:srgbClr val="222222"/>
                </a:solidFill>
                <a:highlight>
                  <a:srgbClr val="FFFFFF"/>
                </a:highlight>
              </a:rPr>
              <a:t>, </a:t>
            </a:r>
            <a:r>
              <a:rPr lang="en-US" sz="1000" i="1">
                <a:solidFill>
                  <a:srgbClr val="222222"/>
                </a:solidFill>
                <a:highlight>
                  <a:srgbClr val="FFFFFF"/>
                </a:highlight>
              </a:rPr>
              <a:t>13</a:t>
            </a:r>
            <a:r>
              <a:rPr lang="en-US" sz="1000">
                <a:solidFill>
                  <a:srgbClr val="222222"/>
                </a:solidFill>
                <a:highlight>
                  <a:srgbClr val="FFFFFF"/>
                </a:highlight>
              </a:rPr>
              <a:t>(4).</a:t>
            </a:r>
            <a:endParaRPr/>
          </a:p>
        </p:txBody>
      </p:sp>
      <p:sp>
        <p:nvSpPr>
          <p:cNvPr id="522" name="Google Shape;522;g3cd18ceb4a1_0_129"/>
          <p:cNvSpPr txBox="1"/>
          <p:nvPr/>
        </p:nvSpPr>
        <p:spPr>
          <a:xfrm>
            <a:off x="5920425" y="872463"/>
            <a:ext cx="3000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Suriaga, A. A., Tappen, R. M., McCurdy, C. R., Newman, D., Grundmann, O., &amp; Kelly, J. F. (2025). The Associations of Kratom (Mitragynine), Opioids, Other Substances, and Sociodemographic Variables to Drug Intoxication–related Mortality. </a:t>
            </a:r>
            <a:r>
              <a:rPr lang="en-US" sz="1000" i="1">
                <a:solidFill>
                  <a:srgbClr val="222222"/>
                </a:solidFill>
                <a:highlight>
                  <a:srgbClr val="FFFFFF"/>
                </a:highlight>
              </a:rPr>
              <a:t>Journal of Addiction Medicine</a:t>
            </a:r>
            <a:r>
              <a:rPr lang="en-US" sz="1000">
                <a:solidFill>
                  <a:srgbClr val="222222"/>
                </a:solidFill>
                <a:highlight>
                  <a:srgbClr val="FFFFFF"/>
                </a:highlight>
              </a:rPr>
              <a:t>, </a:t>
            </a:r>
            <a:r>
              <a:rPr lang="en-US" sz="1000" i="1">
                <a:solidFill>
                  <a:srgbClr val="222222"/>
                </a:solidFill>
                <a:highlight>
                  <a:srgbClr val="FFFFFF"/>
                </a:highlight>
              </a:rPr>
              <a:t>19</a:t>
            </a:r>
            <a:r>
              <a:rPr lang="en-US" sz="1000">
                <a:solidFill>
                  <a:srgbClr val="222222"/>
                </a:solidFill>
                <a:highlight>
                  <a:srgbClr val="FFFFFF"/>
                </a:highlight>
              </a:rPr>
              <a:t>(3), 306-313.</a:t>
            </a:r>
            <a:endParaRPr/>
          </a:p>
        </p:txBody>
      </p:sp>
      <p:sp>
        <p:nvSpPr>
          <p:cNvPr id="523" name="Google Shape;523;g3cd18ceb4a1_0_129"/>
          <p:cNvSpPr txBox="1"/>
          <p:nvPr/>
        </p:nvSpPr>
        <p:spPr>
          <a:xfrm>
            <a:off x="5920425" y="2908975"/>
            <a:ext cx="3000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Zaloum, S. A., Mair, D., Paris, A., Smith, L. J., Patyjewicz, M., Onen, B. L., &amp; Noyce, A. J. (2025). Tackling the growing burden of nitrous oxide-induced public health harms. </a:t>
            </a:r>
            <a:r>
              <a:rPr lang="en-US" sz="1000" i="1">
                <a:solidFill>
                  <a:srgbClr val="222222"/>
                </a:solidFill>
                <a:highlight>
                  <a:srgbClr val="FFFFFF"/>
                </a:highlight>
              </a:rPr>
              <a:t>The Lancet Public Health</a:t>
            </a:r>
            <a:r>
              <a:rPr lang="en-US" sz="1000">
                <a:solidFill>
                  <a:srgbClr val="222222"/>
                </a:solidFill>
                <a:highlight>
                  <a:srgbClr val="FFFFFF"/>
                </a:highlight>
              </a:rPr>
              <a:t>, </a:t>
            </a:r>
            <a:r>
              <a:rPr lang="en-US" sz="1000" i="1">
                <a:solidFill>
                  <a:srgbClr val="222222"/>
                </a:solidFill>
                <a:highlight>
                  <a:srgbClr val="FFFFFF"/>
                </a:highlight>
              </a:rPr>
              <a:t>10</a:t>
            </a:r>
            <a:r>
              <a:rPr lang="en-US" sz="1000">
                <a:solidFill>
                  <a:srgbClr val="222222"/>
                </a:solidFill>
                <a:highlight>
                  <a:srgbClr val="FFFFFF"/>
                </a:highlight>
              </a:rPr>
              <a:t>(3), e257-e263.</a:t>
            </a:r>
            <a:endParaRPr/>
          </a:p>
        </p:txBody>
      </p:sp>
      <p:sp>
        <p:nvSpPr>
          <p:cNvPr id="524" name="Google Shape;524;g3cd18ceb4a1_0_129"/>
          <p:cNvSpPr txBox="1"/>
          <p:nvPr/>
        </p:nvSpPr>
        <p:spPr>
          <a:xfrm>
            <a:off x="5855975" y="2087975"/>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Vohra, V. (2025). Notes from the field: recreational nitrous oxide misuse—Michigan, 2019–2023. </a:t>
            </a:r>
            <a:r>
              <a:rPr lang="en-US" sz="1000" i="1">
                <a:solidFill>
                  <a:srgbClr val="222222"/>
                </a:solidFill>
                <a:highlight>
                  <a:srgbClr val="FFFFFF"/>
                </a:highlight>
              </a:rPr>
              <a:t>MMWR. Morbidity and Mortality Weekly Report</a:t>
            </a:r>
            <a:r>
              <a:rPr lang="en-US" sz="1000">
                <a:solidFill>
                  <a:srgbClr val="222222"/>
                </a:solidFill>
                <a:highlight>
                  <a:srgbClr val="FFFFFF"/>
                </a:highlight>
              </a:rPr>
              <a:t>, </a:t>
            </a:r>
            <a:r>
              <a:rPr lang="en-US" sz="1000" i="1">
                <a:solidFill>
                  <a:srgbClr val="222222"/>
                </a:solidFill>
                <a:highlight>
                  <a:srgbClr val="FFFFFF"/>
                </a:highlight>
              </a:rPr>
              <a:t>74</a:t>
            </a:r>
            <a:r>
              <a:rPr lang="en-US" sz="1000">
                <a:solidFill>
                  <a:srgbClr val="222222"/>
                </a:solidFill>
                <a:highlight>
                  <a:srgbClr val="FFFFFF"/>
                </a:highlight>
              </a:rPr>
              <a:t>.</a:t>
            </a:r>
            <a:endParaRPr/>
          </a:p>
        </p:txBody>
      </p:sp>
      <p:sp>
        <p:nvSpPr>
          <p:cNvPr id="525" name="Google Shape;525;g3cd18ceb4a1_0_129"/>
          <p:cNvSpPr txBox="1"/>
          <p:nvPr/>
        </p:nvSpPr>
        <p:spPr>
          <a:xfrm>
            <a:off x="0" y="1334175"/>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Bubnova, A. M., &amp; Galchenko, A. V. (2024). Natural Aphrodisiacs: Traditional use, mechanism of action, clinical efficacy, and safety. </a:t>
            </a:r>
            <a:r>
              <a:rPr lang="en-US" sz="1000" i="1">
                <a:solidFill>
                  <a:srgbClr val="222222"/>
                </a:solidFill>
                <a:highlight>
                  <a:srgbClr val="FFFFFF"/>
                </a:highlight>
              </a:rPr>
              <a:t>The Natural Products Journal</a:t>
            </a:r>
            <a:r>
              <a:rPr lang="en-US" sz="1000">
                <a:solidFill>
                  <a:srgbClr val="222222"/>
                </a:solidFill>
                <a:highlight>
                  <a:srgbClr val="FFFFFF"/>
                </a:highlight>
              </a:rPr>
              <a:t>, </a:t>
            </a:r>
            <a:r>
              <a:rPr lang="en-US" sz="1000" i="1">
                <a:solidFill>
                  <a:srgbClr val="222222"/>
                </a:solidFill>
                <a:highlight>
                  <a:srgbClr val="FFFFFF"/>
                </a:highlight>
              </a:rPr>
              <a:t>14</a:t>
            </a:r>
            <a:r>
              <a:rPr lang="en-US" sz="1000">
                <a:solidFill>
                  <a:srgbClr val="222222"/>
                </a:solidFill>
                <a:highlight>
                  <a:srgbClr val="FFFFFF"/>
                </a:highlight>
              </a:rPr>
              <a:t>(1), 2-17.</a:t>
            </a:r>
            <a:endParaRPr/>
          </a:p>
        </p:txBody>
      </p:sp>
      <p:sp>
        <p:nvSpPr>
          <p:cNvPr id="526" name="Google Shape;526;g3cd18ceb4a1_0_129"/>
          <p:cNvSpPr txBox="1"/>
          <p:nvPr/>
        </p:nvSpPr>
        <p:spPr>
          <a:xfrm>
            <a:off x="3351275" y="4109425"/>
            <a:ext cx="652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u="sng">
                <a:solidFill>
                  <a:schemeClr val="hlink"/>
                </a:solidFill>
                <a:hlinkClick r:id="rId3"/>
              </a:rPr>
              <a:t>https://www.shrm.org/topics-tools/tools/hr-answers/basics-</a:t>
            </a:r>
            <a:endParaRPr sz="1000">
              <a:solidFill>
                <a:schemeClr val="dk1"/>
              </a:solidFill>
            </a:endParaRPr>
          </a:p>
          <a:p>
            <a:pPr marL="0" lvl="0" indent="0" algn="l" rtl="0">
              <a:spcBef>
                <a:spcPts val="0"/>
              </a:spcBef>
              <a:spcAft>
                <a:spcPts val="0"/>
              </a:spcAft>
              <a:buNone/>
            </a:pPr>
            <a:r>
              <a:rPr lang="en-US" sz="1000">
                <a:solidFill>
                  <a:schemeClr val="dk1"/>
                </a:solidFill>
              </a:rPr>
              <a:t>environmental-scanning-part-strategic-planning-process</a:t>
            </a:r>
            <a:endParaRPr sz="7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cxnSp>
        <p:nvCxnSpPr>
          <p:cNvPr id="531" name="Google Shape;531;g3cd9b6b537d_0_765"/>
          <p:cNvCxnSpPr/>
          <p:nvPr/>
        </p:nvCxnSpPr>
        <p:spPr>
          <a:xfrm>
            <a:off x="459004" y="2893775"/>
            <a:ext cx="444600" cy="0"/>
          </a:xfrm>
          <a:prstGeom prst="straightConnector1">
            <a:avLst/>
          </a:prstGeom>
          <a:noFill/>
          <a:ln w="9525" cap="flat" cmpd="sng">
            <a:solidFill>
              <a:srgbClr val="FFFFFF"/>
            </a:solidFill>
            <a:prstDash val="solid"/>
            <a:round/>
            <a:headEnd type="none" w="sm" len="sm"/>
            <a:tailEnd type="none" w="sm" len="sm"/>
          </a:ln>
        </p:spPr>
      </p:cxnSp>
      <p:sp>
        <p:nvSpPr>
          <p:cNvPr id="532" name="Google Shape;532;g3cd9b6b537d_0_765"/>
          <p:cNvSpPr txBox="1"/>
          <p:nvPr/>
        </p:nvSpPr>
        <p:spPr>
          <a:xfrm>
            <a:off x="352300" y="1193800"/>
            <a:ext cx="5943600" cy="11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FFFFFF"/>
                </a:solidFill>
                <a:latin typeface="Varela Round"/>
                <a:ea typeface="Varela Round"/>
                <a:cs typeface="Varela Round"/>
                <a:sym typeface="Varela Round"/>
              </a:rPr>
              <a:t>Extra Resources</a:t>
            </a:r>
            <a:endParaRPr sz="2800" b="1" i="0" u="none" strike="noStrike" cap="none">
              <a:solidFill>
                <a:srgbClr val="76BC21"/>
              </a:solidFill>
              <a:latin typeface="Varela Round"/>
              <a:ea typeface="Varela Round"/>
              <a:cs typeface="Varela Round"/>
              <a:sym typeface="Varela Round"/>
            </a:endParaRPr>
          </a:p>
        </p:txBody>
      </p:sp>
      <p:pic>
        <p:nvPicPr>
          <p:cNvPr id="533" name="Google Shape;533;g3cd9b6b537d_0_765"/>
          <p:cNvPicPr preferRelativeResize="0"/>
          <p:nvPr/>
        </p:nvPicPr>
        <p:blipFill rotWithShape="1">
          <a:blip r:embed="rId3">
            <a:alphaModFix/>
          </a:blip>
          <a:srcRect/>
          <a:stretch/>
        </p:blipFill>
        <p:spPr>
          <a:xfrm>
            <a:off x="459000" y="3080162"/>
            <a:ext cx="258872" cy="226517"/>
          </a:xfrm>
          <a:prstGeom prst="rect">
            <a:avLst/>
          </a:prstGeom>
          <a:noFill/>
          <a:ln>
            <a:noFill/>
          </a:ln>
        </p:spPr>
      </p:pic>
      <p:pic>
        <p:nvPicPr>
          <p:cNvPr id="534" name="Google Shape;534;g3cd9b6b537d_0_765"/>
          <p:cNvPicPr preferRelativeResize="0"/>
          <p:nvPr/>
        </p:nvPicPr>
        <p:blipFill rotWithShape="1">
          <a:blip r:embed="rId4">
            <a:alphaModFix/>
          </a:blip>
          <a:srcRect/>
          <a:stretch/>
        </p:blipFill>
        <p:spPr>
          <a:xfrm>
            <a:off x="867325" y="3053197"/>
            <a:ext cx="177975" cy="280450"/>
          </a:xfrm>
          <a:prstGeom prst="rect">
            <a:avLst/>
          </a:prstGeom>
          <a:noFill/>
          <a:ln>
            <a:noFill/>
          </a:ln>
        </p:spPr>
      </p:pic>
      <p:sp>
        <p:nvSpPr>
          <p:cNvPr id="535" name="Google Shape;535;g3cd9b6b537d_0_765"/>
          <p:cNvSpPr txBox="1"/>
          <p:nvPr/>
        </p:nvSpPr>
        <p:spPr>
          <a:xfrm>
            <a:off x="352300" y="3288719"/>
            <a:ext cx="1543800" cy="40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roxima Nova"/>
                <a:ea typeface="Proxima Nova"/>
                <a:cs typeface="Proxima Nova"/>
                <a:sym typeface="Proxima Nova"/>
              </a:rPr>
              <a:t>@impactcarolina</a:t>
            </a:r>
            <a:endParaRPr sz="1200" b="0" i="0" u="none" strike="noStrike" cap="none">
              <a:solidFill>
                <a:srgbClr val="FFFFFF"/>
              </a:solidFill>
              <a:latin typeface="Proxima Nova"/>
              <a:ea typeface="Proxima Nova"/>
              <a:cs typeface="Proxima Nova"/>
              <a:sym typeface="Proxima Nov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aphicFrame>
        <p:nvGraphicFramePr>
          <p:cNvPr id="540" name="Google Shape;540;p26"/>
          <p:cNvGraphicFramePr/>
          <p:nvPr/>
        </p:nvGraphicFramePr>
        <p:xfrm>
          <a:off x="580446" y="778289"/>
          <a:ext cx="3000000" cy="3000000"/>
        </p:xfrm>
        <a:graphic>
          <a:graphicData uri="http://schemas.openxmlformats.org/drawingml/2006/table">
            <a:tbl>
              <a:tblPr firstRow="1" bandRow="1">
                <a:noFill/>
                <a:tableStyleId>{6B275508-9702-4F55-92C5-FEC8D15D07BB}</a:tableStyleId>
              </a:tblPr>
              <a:tblGrid>
                <a:gridCol w="2289975">
                  <a:extLst>
                    <a:ext uri="{9D8B030D-6E8A-4147-A177-3AD203B41FA5}">
                      <a16:colId xmlns:a16="http://schemas.microsoft.com/office/drawing/2014/main" val="20000"/>
                    </a:ext>
                  </a:extLst>
                </a:gridCol>
                <a:gridCol w="2941975">
                  <a:extLst>
                    <a:ext uri="{9D8B030D-6E8A-4147-A177-3AD203B41FA5}">
                      <a16:colId xmlns:a16="http://schemas.microsoft.com/office/drawing/2014/main" val="20001"/>
                    </a:ext>
                  </a:extLst>
                </a:gridCol>
                <a:gridCol w="2751150">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None/>
                      </a:pPr>
                      <a:r>
                        <a:rPr lang="en-US" sz="1400" u="none" strike="noStrike" cap="none"/>
                        <a:t>Focus Area</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On-Premise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Off-Premise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1200" u="none" strike="noStrike" cap="none"/>
                        <a:t>Primary Concern</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Over-service &amp; impaired driving</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Underage sales &amp; youth access</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US" sz="1200" u="none" strike="noStrike" cap="none"/>
                        <a:t>Key Risk Factors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Drink specials, lack of RBS training, inadequate ID checks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Inconsistent ID checks, product placement, advertising near youth items</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US" sz="1200" u="none" strike="noStrike" cap="none"/>
                        <a:t>Tone of Follow-up</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Partnership around responsible service &amp; liability reduction</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Compliance support &amp; youth access prevention</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US" sz="1200" u="none" strike="noStrike" cap="none"/>
                        <a:t>Recommended Resources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Responsible Beverage Service (RBS) training, house policy templates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ID guides, Tobacco 21 signage, clerk refusal training materials</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US" sz="1200" u="none" strike="noStrike" cap="none"/>
                        <a:t>Policy Improvement Strategies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Written alcohol service policies, staff training refreshers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Clear ID-check policy, product placement adjustments, reduced exterior advertising</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r>
                        <a:rPr lang="en-US" sz="1200" u="none" strike="noStrike" cap="none"/>
                        <a:t>Recognition Opportunities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“Responsible Service Partner” certificates or social media recognition</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“Youth Access Prevention Partner” recognition or window decals</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r>
                        <a:rPr lang="en-US" sz="1200" u="none" strike="noStrike" cap="none"/>
                        <a:t>Long-term Engagement</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Invite managers to coalition discussions on impaired driving prevention</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Invite store owners to prevention initiatives &amp; retail roundtables</a:t>
                      </a:r>
                      <a:endParaRPr/>
                    </a:p>
                  </a:txBody>
                  <a:tcPr marL="91450" marR="91450" marT="45725" marB="45725"/>
                </a:tc>
                <a:extLst>
                  <a:ext uri="{0D108BD9-81ED-4DB2-BD59-A6C34878D82A}">
                    <a16:rowId xmlns:a16="http://schemas.microsoft.com/office/drawing/2014/main" val="10007"/>
                  </a:ext>
                </a:extLst>
              </a:tr>
            </a:tbl>
          </a:graphicData>
        </a:graphic>
      </p:graphicFrame>
      <p:sp>
        <p:nvSpPr>
          <p:cNvPr id="541" name="Google Shape;541;p26"/>
          <p:cNvSpPr txBox="1"/>
          <p:nvPr/>
        </p:nvSpPr>
        <p:spPr>
          <a:xfrm>
            <a:off x="341906" y="174929"/>
            <a:ext cx="377379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Considerations for Follow-Up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
          <p:cNvSpPr txBox="1"/>
          <p:nvPr/>
        </p:nvSpPr>
        <p:spPr>
          <a:xfrm>
            <a:off x="118800" y="64800"/>
            <a:ext cx="8084400" cy="577800"/>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chemeClr val="dk1"/>
              </a:buClr>
              <a:buSzPts val="1100"/>
              <a:buFont typeface="Arial"/>
              <a:buNone/>
            </a:pPr>
            <a:r>
              <a:rPr lang="en-US" sz="2000" b="1" i="0" u="none" strike="noStrike" cap="none">
                <a:solidFill>
                  <a:schemeClr val="lt1"/>
                </a:solidFill>
                <a:latin typeface="Poppins"/>
                <a:ea typeface="Poppins"/>
                <a:cs typeface="Poppins"/>
                <a:sym typeface="Poppins"/>
              </a:rPr>
              <a:t>Why do we conduct environmental scans?</a:t>
            </a:r>
            <a:endParaRPr sz="2800" b="0" i="0" u="none" strike="noStrike" cap="none">
              <a:solidFill>
                <a:schemeClr val="lt1"/>
              </a:solidFill>
              <a:latin typeface="Varela Round"/>
              <a:ea typeface="Varela Round"/>
              <a:cs typeface="Varela Round"/>
              <a:sym typeface="Varela Round"/>
            </a:endParaRPr>
          </a:p>
        </p:txBody>
      </p:sp>
      <p:sp>
        <p:nvSpPr>
          <p:cNvPr id="207" name="Google Shape;207;p5"/>
          <p:cNvSpPr txBox="1"/>
          <p:nvPr/>
        </p:nvSpPr>
        <p:spPr>
          <a:xfrm>
            <a:off x="80400" y="1159050"/>
            <a:ext cx="8983200" cy="28734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rgbClr val="333333"/>
              </a:buClr>
              <a:buSzPts val="1900"/>
              <a:buFont typeface="Arial"/>
              <a:buChar char="-"/>
            </a:pPr>
            <a:r>
              <a:rPr lang="en-US" sz="1900" b="0" i="0" u="none" strike="noStrike" cap="none">
                <a:solidFill>
                  <a:srgbClr val="333333"/>
                </a:solidFill>
                <a:highlight>
                  <a:schemeClr val="lt1"/>
                </a:highlight>
                <a:latin typeface="Arial"/>
                <a:ea typeface="Arial"/>
                <a:cs typeface="Arial"/>
                <a:sym typeface="Arial"/>
              </a:rPr>
              <a:t>To Collect Data</a:t>
            </a:r>
            <a:endParaRPr sz="1900" b="0" i="0" u="none" strike="noStrike" cap="none">
              <a:solidFill>
                <a:srgbClr val="333333"/>
              </a:solidFill>
              <a:highlight>
                <a:schemeClr val="lt1"/>
              </a:highlight>
              <a:latin typeface="Arial"/>
              <a:ea typeface="Arial"/>
              <a:cs typeface="Arial"/>
              <a:sym typeface="Arial"/>
            </a:endParaRPr>
          </a:p>
          <a:p>
            <a:pPr marL="457200" marR="0" lvl="0" indent="-349250" algn="l" rtl="0">
              <a:lnSpc>
                <a:spcPct val="115000"/>
              </a:lnSpc>
              <a:spcBef>
                <a:spcPts val="0"/>
              </a:spcBef>
              <a:spcAft>
                <a:spcPts val="0"/>
              </a:spcAft>
              <a:buClr>
                <a:srgbClr val="333333"/>
              </a:buClr>
              <a:buSzPts val="1900"/>
              <a:buFont typeface="Arial"/>
              <a:buChar char="-"/>
            </a:pPr>
            <a:r>
              <a:rPr lang="en-US" sz="1900" b="0" i="0" u="none" strike="noStrike" cap="none">
                <a:solidFill>
                  <a:srgbClr val="333333"/>
                </a:solidFill>
                <a:highlight>
                  <a:schemeClr val="lt1"/>
                </a:highlight>
                <a:latin typeface="Arial"/>
                <a:ea typeface="Arial"/>
                <a:cs typeface="Arial"/>
                <a:sym typeface="Arial"/>
              </a:rPr>
              <a:t>To Prove a Point/Build A Case</a:t>
            </a:r>
            <a:endParaRPr sz="1900" b="0" i="0" u="none" strike="noStrike" cap="none">
              <a:solidFill>
                <a:srgbClr val="333333"/>
              </a:solidFill>
              <a:highlight>
                <a:schemeClr val="lt1"/>
              </a:highlight>
              <a:latin typeface="Arial"/>
              <a:ea typeface="Arial"/>
              <a:cs typeface="Arial"/>
              <a:sym typeface="Arial"/>
            </a:endParaRPr>
          </a:p>
          <a:p>
            <a:pPr marL="457200" marR="0" lvl="0" indent="-349250" algn="l" rtl="0">
              <a:lnSpc>
                <a:spcPct val="115000"/>
              </a:lnSpc>
              <a:spcBef>
                <a:spcPts val="0"/>
              </a:spcBef>
              <a:spcAft>
                <a:spcPts val="0"/>
              </a:spcAft>
              <a:buClr>
                <a:srgbClr val="333333"/>
              </a:buClr>
              <a:buSzPts val="1900"/>
              <a:buFont typeface="Arial"/>
              <a:buChar char="-"/>
            </a:pPr>
            <a:r>
              <a:rPr lang="en-US" sz="1900" b="0" i="0" u="none" strike="noStrike" cap="none">
                <a:solidFill>
                  <a:srgbClr val="333333"/>
                </a:solidFill>
                <a:highlight>
                  <a:schemeClr val="lt1"/>
                </a:highlight>
                <a:latin typeface="Arial"/>
                <a:ea typeface="Arial"/>
                <a:cs typeface="Arial"/>
                <a:sym typeface="Arial"/>
              </a:rPr>
              <a:t>To Include/Empower Youth</a:t>
            </a:r>
            <a:endParaRPr sz="1900" b="0" i="0" u="none" strike="noStrike" cap="none">
              <a:solidFill>
                <a:srgbClr val="333333"/>
              </a:solidFill>
              <a:highlight>
                <a:schemeClr val="lt1"/>
              </a:highlight>
              <a:latin typeface="Arial"/>
              <a:ea typeface="Arial"/>
              <a:cs typeface="Arial"/>
              <a:sym typeface="Arial"/>
            </a:endParaRPr>
          </a:p>
          <a:p>
            <a:pPr marL="457200" marR="0" lvl="0" indent="0" algn="l" rtl="0">
              <a:lnSpc>
                <a:spcPct val="115000"/>
              </a:lnSpc>
              <a:spcBef>
                <a:spcPts val="0"/>
              </a:spcBef>
              <a:spcAft>
                <a:spcPts val="0"/>
              </a:spcAft>
              <a:buClr>
                <a:srgbClr val="000000"/>
              </a:buClr>
              <a:buSzPts val="2000"/>
              <a:buFont typeface="Arial"/>
              <a:buNone/>
            </a:pPr>
            <a:endParaRPr sz="2000" b="1" i="0" u="none" strike="noStrike" cap="none">
              <a:solidFill>
                <a:srgbClr val="000000"/>
              </a:solidFill>
              <a:latin typeface="Poppins"/>
              <a:ea typeface="Poppins"/>
              <a:cs typeface="Poppins"/>
              <a:sym typeface="Poppins"/>
            </a:endParaRPr>
          </a:p>
        </p:txBody>
      </p:sp>
      <p:pic>
        <p:nvPicPr>
          <p:cNvPr id="208" name="Google Shape;208;p5"/>
          <p:cNvPicPr preferRelativeResize="0"/>
          <p:nvPr/>
        </p:nvPicPr>
        <p:blipFill>
          <a:blip r:embed="rId3">
            <a:alphaModFix/>
          </a:blip>
          <a:stretch>
            <a:fillRect/>
          </a:stretch>
        </p:blipFill>
        <p:spPr>
          <a:xfrm>
            <a:off x="4463274" y="1324400"/>
            <a:ext cx="2332174" cy="31096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cd18ceb4a1_0_175"/>
          <p:cNvSpPr txBox="1"/>
          <p:nvPr/>
        </p:nvSpPr>
        <p:spPr>
          <a:xfrm>
            <a:off x="690725" y="112175"/>
            <a:ext cx="8882100" cy="7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100" b="1">
                <a:solidFill>
                  <a:srgbClr val="FFFFFF"/>
                </a:solidFill>
              </a:rPr>
              <a:t>Strategic Prevention Framework</a:t>
            </a:r>
            <a:endParaRPr sz="2100" b="1">
              <a:solidFill>
                <a:srgbClr val="FFFFFF"/>
              </a:solidFill>
            </a:endParaRPr>
          </a:p>
        </p:txBody>
      </p:sp>
      <p:sp>
        <p:nvSpPr>
          <p:cNvPr id="214" name="Google Shape;214;g3cd18ceb4a1_0_175"/>
          <p:cNvSpPr txBox="1"/>
          <p:nvPr/>
        </p:nvSpPr>
        <p:spPr>
          <a:xfrm>
            <a:off x="466450" y="1003900"/>
            <a:ext cx="8490000" cy="374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700">
                <a:solidFill>
                  <a:srgbClr val="333333"/>
                </a:solidFill>
                <a:highlight>
                  <a:srgbClr val="FFFFFF"/>
                </a:highlight>
              </a:rPr>
              <a:t>Where does it fit?</a:t>
            </a:r>
            <a:endParaRPr sz="1700">
              <a:solidFill>
                <a:srgbClr val="333333"/>
              </a:solidFill>
              <a:highlight>
                <a:srgbClr val="FFFFFF"/>
              </a:highlight>
            </a:endParaRPr>
          </a:p>
          <a:p>
            <a:pPr marL="457200" lvl="0" indent="-336550" algn="l" rtl="0">
              <a:lnSpc>
                <a:spcPct val="115000"/>
              </a:lnSpc>
              <a:spcBef>
                <a:spcPts val="1500"/>
              </a:spcBef>
              <a:spcAft>
                <a:spcPts val="0"/>
              </a:spcAft>
              <a:buClr>
                <a:srgbClr val="333333"/>
              </a:buClr>
              <a:buSzPts val="1700"/>
              <a:buChar char="-"/>
            </a:pPr>
            <a:r>
              <a:rPr lang="en-US" sz="1700">
                <a:solidFill>
                  <a:srgbClr val="333333"/>
                </a:solidFill>
                <a:highlight>
                  <a:srgbClr val="FFFFFF"/>
                </a:highlight>
              </a:rPr>
              <a:t>Assessment</a:t>
            </a:r>
            <a:endParaRPr sz="1700">
              <a:solidFill>
                <a:srgbClr val="333333"/>
              </a:solidFill>
              <a:highlight>
                <a:srgbClr val="FFFFFF"/>
              </a:highlight>
            </a:endParaRPr>
          </a:p>
          <a:p>
            <a:pPr marL="457200" lvl="0" indent="-336550" algn="l" rtl="0">
              <a:lnSpc>
                <a:spcPct val="115000"/>
              </a:lnSpc>
              <a:spcBef>
                <a:spcPts val="0"/>
              </a:spcBef>
              <a:spcAft>
                <a:spcPts val="0"/>
              </a:spcAft>
              <a:buClr>
                <a:srgbClr val="333333"/>
              </a:buClr>
              <a:buSzPts val="1700"/>
              <a:buChar char="-"/>
            </a:pPr>
            <a:r>
              <a:rPr lang="en-US" sz="1700">
                <a:solidFill>
                  <a:srgbClr val="333333"/>
                </a:solidFill>
                <a:highlight>
                  <a:srgbClr val="FFFFFF"/>
                </a:highlight>
              </a:rPr>
              <a:t>Capacity Building</a:t>
            </a:r>
            <a:endParaRPr sz="1700">
              <a:solidFill>
                <a:srgbClr val="333333"/>
              </a:solidFill>
              <a:highlight>
                <a:srgbClr val="FFFFFF"/>
              </a:highlight>
            </a:endParaRPr>
          </a:p>
          <a:p>
            <a:pPr marL="457200" lvl="0" indent="-336550" algn="l" rtl="0">
              <a:lnSpc>
                <a:spcPct val="115000"/>
              </a:lnSpc>
              <a:spcBef>
                <a:spcPts val="0"/>
              </a:spcBef>
              <a:spcAft>
                <a:spcPts val="0"/>
              </a:spcAft>
              <a:buClr>
                <a:srgbClr val="333333"/>
              </a:buClr>
              <a:buSzPts val="1700"/>
              <a:buChar char="-"/>
            </a:pPr>
            <a:r>
              <a:rPr lang="en-US" sz="1700">
                <a:solidFill>
                  <a:srgbClr val="333333"/>
                </a:solidFill>
                <a:highlight>
                  <a:srgbClr val="FFFFFF"/>
                </a:highlight>
              </a:rPr>
              <a:t>Planning</a:t>
            </a:r>
            <a:endParaRPr sz="1700">
              <a:solidFill>
                <a:srgbClr val="333333"/>
              </a:solidFill>
              <a:highlight>
                <a:srgbClr val="FFFFFF"/>
              </a:highlight>
            </a:endParaRPr>
          </a:p>
          <a:p>
            <a:pPr marL="457200" lvl="0" indent="-336550" algn="l" rtl="0">
              <a:lnSpc>
                <a:spcPct val="115000"/>
              </a:lnSpc>
              <a:spcBef>
                <a:spcPts val="0"/>
              </a:spcBef>
              <a:spcAft>
                <a:spcPts val="0"/>
              </a:spcAft>
              <a:buClr>
                <a:srgbClr val="333333"/>
              </a:buClr>
              <a:buSzPts val="1700"/>
              <a:buChar char="-"/>
            </a:pPr>
            <a:r>
              <a:rPr lang="en-US" sz="1700">
                <a:solidFill>
                  <a:srgbClr val="333333"/>
                </a:solidFill>
                <a:highlight>
                  <a:srgbClr val="FFFFFF"/>
                </a:highlight>
              </a:rPr>
              <a:t>Evaluation</a:t>
            </a:r>
            <a:endParaRPr sz="1700">
              <a:solidFill>
                <a:srgbClr val="333333"/>
              </a:solidFill>
              <a:highlight>
                <a:srgbClr val="FFFFFF"/>
              </a:highlight>
            </a:endParaRPr>
          </a:p>
          <a:p>
            <a:pPr marL="457200" lvl="0" indent="0" algn="l" rtl="0">
              <a:lnSpc>
                <a:spcPct val="115000"/>
              </a:lnSpc>
              <a:spcBef>
                <a:spcPts val="1500"/>
              </a:spcBef>
              <a:spcAft>
                <a:spcPts val="0"/>
              </a:spcAft>
              <a:buNone/>
            </a:pPr>
            <a:endParaRPr sz="1700">
              <a:solidFill>
                <a:srgbClr val="333333"/>
              </a:solidFill>
              <a:highlight>
                <a:srgbClr val="FFFFFF"/>
              </a:highlight>
            </a:endParaRPr>
          </a:p>
          <a:p>
            <a:pPr marL="0" lvl="0" indent="0" algn="l" rtl="0">
              <a:lnSpc>
                <a:spcPct val="115000"/>
              </a:lnSpc>
              <a:spcBef>
                <a:spcPts val="1500"/>
              </a:spcBef>
              <a:spcAft>
                <a:spcPts val="0"/>
              </a:spcAft>
              <a:buNone/>
            </a:pPr>
            <a:endParaRPr sz="2100">
              <a:solidFill>
                <a:srgbClr val="333333"/>
              </a:solidFill>
              <a:highlight>
                <a:srgbClr val="FFFFFF"/>
              </a:highlight>
            </a:endParaRPr>
          </a:p>
          <a:p>
            <a:pPr marL="0" lvl="0" indent="0" algn="l" rtl="0">
              <a:spcBef>
                <a:spcPts val="0"/>
              </a:spcBef>
              <a:spcAft>
                <a:spcPts val="0"/>
              </a:spcAft>
              <a:buNone/>
            </a:pPr>
            <a:endParaRPr sz="1900"/>
          </a:p>
        </p:txBody>
      </p:sp>
      <p:pic>
        <p:nvPicPr>
          <p:cNvPr id="215" name="Google Shape;215;g3cd18ceb4a1_0_175"/>
          <p:cNvPicPr preferRelativeResize="0"/>
          <p:nvPr/>
        </p:nvPicPr>
        <p:blipFill>
          <a:blip r:embed="rId3">
            <a:alphaModFix/>
          </a:blip>
          <a:stretch>
            <a:fillRect/>
          </a:stretch>
        </p:blipFill>
        <p:spPr>
          <a:xfrm>
            <a:off x="4802550" y="700200"/>
            <a:ext cx="3935603" cy="3743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cd18ceb4a1_0_213"/>
          <p:cNvSpPr txBox="1"/>
          <p:nvPr/>
        </p:nvSpPr>
        <p:spPr>
          <a:xfrm>
            <a:off x="690725" y="112175"/>
            <a:ext cx="8882100" cy="7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100" b="1">
                <a:solidFill>
                  <a:srgbClr val="FFFFFF"/>
                </a:solidFill>
              </a:rPr>
              <a:t>Outcome/Output</a:t>
            </a:r>
            <a:endParaRPr sz="2100" b="1">
              <a:solidFill>
                <a:srgbClr val="FFFFFF"/>
              </a:solidFill>
            </a:endParaRPr>
          </a:p>
        </p:txBody>
      </p:sp>
      <p:sp>
        <p:nvSpPr>
          <p:cNvPr id="221" name="Google Shape;221;g3cd18ceb4a1_0_213"/>
          <p:cNvSpPr txBox="1"/>
          <p:nvPr/>
        </p:nvSpPr>
        <p:spPr>
          <a:xfrm>
            <a:off x="466450" y="1003900"/>
            <a:ext cx="8490000" cy="374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700">
                <a:solidFill>
                  <a:srgbClr val="333333"/>
                </a:solidFill>
                <a:highlight>
                  <a:srgbClr val="FFFFFF"/>
                </a:highlight>
              </a:rPr>
              <a:t>Outcomes:</a:t>
            </a:r>
            <a:endParaRPr sz="1700">
              <a:solidFill>
                <a:srgbClr val="333333"/>
              </a:solidFill>
              <a:highlight>
                <a:srgbClr val="FFFFFF"/>
              </a:highlight>
            </a:endParaRPr>
          </a:p>
          <a:p>
            <a:pPr marL="457200" lvl="0" indent="-336550" algn="l" rtl="0">
              <a:lnSpc>
                <a:spcPct val="100000"/>
              </a:lnSpc>
              <a:spcBef>
                <a:spcPts val="1500"/>
              </a:spcBef>
              <a:spcAft>
                <a:spcPts val="0"/>
              </a:spcAft>
              <a:buClr>
                <a:srgbClr val="333333"/>
              </a:buClr>
              <a:buSzPts val="1700"/>
              <a:buChar char="●"/>
            </a:pPr>
            <a:r>
              <a:rPr lang="en-US" sz="1700">
                <a:solidFill>
                  <a:srgbClr val="333333"/>
                </a:solidFill>
                <a:highlight>
                  <a:srgbClr val="FFFFFF"/>
                </a:highlight>
              </a:rPr>
              <a:t>Capacity Building</a:t>
            </a:r>
            <a:endParaRPr sz="1700">
              <a:solidFill>
                <a:srgbClr val="333333"/>
              </a:solidFill>
              <a:highlight>
                <a:srgbClr val="FFFFFF"/>
              </a:highlight>
            </a:endParaRPr>
          </a:p>
          <a:p>
            <a:pPr marL="457200" lvl="0" indent="-336550" algn="l" rtl="0">
              <a:lnSpc>
                <a:spcPct val="100000"/>
              </a:lnSpc>
              <a:spcBef>
                <a:spcPts val="0"/>
              </a:spcBef>
              <a:spcAft>
                <a:spcPts val="0"/>
              </a:spcAft>
              <a:buClr>
                <a:srgbClr val="333333"/>
              </a:buClr>
              <a:buSzPts val="1700"/>
              <a:buChar char="●"/>
            </a:pPr>
            <a:r>
              <a:rPr lang="en-US" sz="1700">
                <a:solidFill>
                  <a:srgbClr val="333333"/>
                </a:solidFill>
                <a:highlight>
                  <a:srgbClr val="FFFFFF"/>
                </a:highlight>
              </a:rPr>
              <a:t>Change In Physical Appearance</a:t>
            </a:r>
            <a:endParaRPr sz="1700">
              <a:solidFill>
                <a:srgbClr val="333333"/>
              </a:solidFill>
              <a:highlight>
                <a:srgbClr val="FFFFFF"/>
              </a:highlight>
            </a:endParaRPr>
          </a:p>
          <a:p>
            <a:pPr marL="457200" lvl="0" indent="-336550" algn="l" rtl="0">
              <a:lnSpc>
                <a:spcPct val="100000"/>
              </a:lnSpc>
              <a:spcBef>
                <a:spcPts val="0"/>
              </a:spcBef>
              <a:spcAft>
                <a:spcPts val="0"/>
              </a:spcAft>
              <a:buClr>
                <a:srgbClr val="333333"/>
              </a:buClr>
              <a:buSzPts val="1700"/>
              <a:buChar char="●"/>
            </a:pPr>
            <a:r>
              <a:rPr lang="en-US" sz="1700">
                <a:solidFill>
                  <a:srgbClr val="333333"/>
                </a:solidFill>
                <a:highlight>
                  <a:srgbClr val="FFFFFF"/>
                </a:highlight>
              </a:rPr>
              <a:t>Policy</a:t>
            </a:r>
            <a:endParaRPr sz="1700">
              <a:solidFill>
                <a:srgbClr val="333333"/>
              </a:solidFill>
              <a:highlight>
                <a:srgbClr val="FFFFFF"/>
              </a:highlight>
            </a:endParaRPr>
          </a:p>
          <a:p>
            <a:pPr marL="0" lvl="0" indent="0" algn="l" rtl="0">
              <a:lnSpc>
                <a:spcPct val="100000"/>
              </a:lnSpc>
              <a:spcBef>
                <a:spcPts val="1500"/>
              </a:spcBef>
              <a:spcAft>
                <a:spcPts val="0"/>
              </a:spcAft>
              <a:buNone/>
            </a:pPr>
            <a:endParaRPr sz="1700">
              <a:solidFill>
                <a:srgbClr val="333333"/>
              </a:solidFill>
              <a:highlight>
                <a:srgbClr val="FFFFFF"/>
              </a:highlight>
            </a:endParaRPr>
          </a:p>
          <a:p>
            <a:pPr marL="0" lvl="0" indent="0" algn="l" rtl="0">
              <a:lnSpc>
                <a:spcPct val="100000"/>
              </a:lnSpc>
              <a:spcBef>
                <a:spcPts val="1500"/>
              </a:spcBef>
              <a:spcAft>
                <a:spcPts val="0"/>
              </a:spcAft>
              <a:buNone/>
            </a:pPr>
            <a:r>
              <a:rPr lang="en-US" sz="1700">
                <a:solidFill>
                  <a:srgbClr val="333333"/>
                </a:solidFill>
                <a:highlight>
                  <a:srgbClr val="FFFFFF"/>
                </a:highlight>
              </a:rPr>
              <a:t>Outputs:</a:t>
            </a:r>
            <a:endParaRPr sz="1700">
              <a:solidFill>
                <a:srgbClr val="333333"/>
              </a:solidFill>
              <a:highlight>
                <a:srgbClr val="FFFFFF"/>
              </a:highlight>
            </a:endParaRPr>
          </a:p>
          <a:p>
            <a:pPr marL="457200" lvl="0" indent="-336550" algn="l" rtl="0">
              <a:lnSpc>
                <a:spcPct val="100000"/>
              </a:lnSpc>
              <a:spcBef>
                <a:spcPts val="1500"/>
              </a:spcBef>
              <a:spcAft>
                <a:spcPts val="0"/>
              </a:spcAft>
              <a:buClr>
                <a:srgbClr val="333333"/>
              </a:buClr>
              <a:buSzPts val="1700"/>
              <a:buChar char="●"/>
            </a:pPr>
            <a:r>
              <a:rPr lang="en-US" sz="1700">
                <a:solidFill>
                  <a:srgbClr val="333333"/>
                </a:solidFill>
                <a:highlight>
                  <a:srgbClr val="FFFFFF"/>
                </a:highlight>
              </a:rPr>
              <a:t># sites scanned</a:t>
            </a:r>
            <a:endParaRPr sz="1700">
              <a:solidFill>
                <a:srgbClr val="333333"/>
              </a:solidFill>
              <a:highlight>
                <a:srgbClr val="FFFFFF"/>
              </a:highlight>
            </a:endParaRPr>
          </a:p>
          <a:p>
            <a:pPr marL="457200" lvl="0" indent="-336550" algn="l" rtl="0">
              <a:lnSpc>
                <a:spcPct val="100000"/>
              </a:lnSpc>
              <a:spcBef>
                <a:spcPts val="0"/>
              </a:spcBef>
              <a:spcAft>
                <a:spcPts val="0"/>
              </a:spcAft>
              <a:buClr>
                <a:srgbClr val="333333"/>
              </a:buClr>
              <a:buSzPts val="1700"/>
              <a:buChar char="●"/>
            </a:pPr>
            <a:r>
              <a:rPr lang="en-US" sz="1700">
                <a:solidFill>
                  <a:srgbClr val="333333"/>
                </a:solidFill>
                <a:highlight>
                  <a:srgbClr val="FFFFFF"/>
                </a:highlight>
              </a:rPr>
              <a:t># volunteers recruited for scanning</a:t>
            </a:r>
            <a:endParaRPr sz="1700">
              <a:solidFill>
                <a:srgbClr val="333333"/>
              </a:solidFill>
              <a:highlight>
                <a:srgbClr val="FFFFFF"/>
              </a:highlight>
            </a:endParaRPr>
          </a:p>
          <a:p>
            <a:pPr marL="457200" lvl="0" indent="-336550" algn="l" rtl="0">
              <a:lnSpc>
                <a:spcPct val="100000"/>
              </a:lnSpc>
              <a:spcBef>
                <a:spcPts val="0"/>
              </a:spcBef>
              <a:spcAft>
                <a:spcPts val="0"/>
              </a:spcAft>
              <a:buClr>
                <a:srgbClr val="333333"/>
              </a:buClr>
              <a:buSzPts val="1700"/>
              <a:buChar char="●"/>
            </a:pPr>
            <a:r>
              <a:rPr lang="en-US" sz="1700">
                <a:solidFill>
                  <a:srgbClr val="333333"/>
                </a:solidFill>
                <a:highlight>
                  <a:srgbClr val="FFFFFF"/>
                </a:highlight>
              </a:rPr>
              <a:t># formal complaints made</a:t>
            </a:r>
            <a:endParaRPr sz="1700">
              <a:solidFill>
                <a:srgbClr val="333333"/>
              </a:solidFill>
              <a:highlight>
                <a:srgbClr val="FFFFFF"/>
              </a:highlight>
            </a:endParaRPr>
          </a:p>
          <a:p>
            <a:pPr marL="0" lvl="0" indent="0" algn="l" rtl="0">
              <a:lnSpc>
                <a:spcPct val="115000"/>
              </a:lnSpc>
              <a:spcBef>
                <a:spcPts val="1500"/>
              </a:spcBef>
              <a:spcAft>
                <a:spcPts val="0"/>
              </a:spcAft>
              <a:buNone/>
            </a:pPr>
            <a:endParaRPr sz="1700">
              <a:solidFill>
                <a:srgbClr val="333333"/>
              </a:solidFill>
              <a:highlight>
                <a:srgbClr val="FFFFFF"/>
              </a:highlight>
            </a:endParaRPr>
          </a:p>
          <a:p>
            <a:pPr marL="457200" lvl="0" indent="0" algn="l" rtl="0">
              <a:lnSpc>
                <a:spcPct val="115000"/>
              </a:lnSpc>
              <a:spcBef>
                <a:spcPts val="1500"/>
              </a:spcBef>
              <a:spcAft>
                <a:spcPts val="0"/>
              </a:spcAft>
              <a:buNone/>
            </a:pPr>
            <a:endParaRPr sz="1700">
              <a:solidFill>
                <a:srgbClr val="333333"/>
              </a:solidFill>
              <a:highlight>
                <a:srgbClr val="FFFFFF"/>
              </a:highlight>
            </a:endParaRPr>
          </a:p>
          <a:p>
            <a:pPr marL="0" lvl="0" indent="0" algn="l" rtl="0">
              <a:lnSpc>
                <a:spcPct val="115000"/>
              </a:lnSpc>
              <a:spcBef>
                <a:spcPts val="1500"/>
              </a:spcBef>
              <a:spcAft>
                <a:spcPts val="0"/>
              </a:spcAft>
              <a:buNone/>
            </a:pPr>
            <a:endParaRPr sz="2100">
              <a:solidFill>
                <a:srgbClr val="333333"/>
              </a:solidFill>
              <a:highlight>
                <a:srgbClr val="FFFFFF"/>
              </a:highlight>
            </a:endParaRPr>
          </a:p>
          <a:p>
            <a:pPr marL="0" lvl="0" indent="0" algn="l" rtl="0">
              <a:spcBef>
                <a:spcPts val="0"/>
              </a:spcBef>
              <a:spcAft>
                <a:spcPts val="0"/>
              </a:spcAft>
              <a:buNone/>
            </a:pPr>
            <a:endParaRPr sz="1900"/>
          </a:p>
        </p:txBody>
      </p:sp>
      <p:pic>
        <p:nvPicPr>
          <p:cNvPr id="222" name="Google Shape;222;g3cd18ceb4a1_0_213"/>
          <p:cNvPicPr preferRelativeResize="0"/>
          <p:nvPr/>
        </p:nvPicPr>
        <p:blipFill>
          <a:blip r:embed="rId3">
            <a:alphaModFix/>
          </a:blip>
          <a:stretch>
            <a:fillRect/>
          </a:stretch>
        </p:blipFill>
        <p:spPr>
          <a:xfrm>
            <a:off x="4802550" y="700200"/>
            <a:ext cx="3935603" cy="3743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cd18ceb4a1_0_251"/>
          <p:cNvSpPr txBox="1"/>
          <p:nvPr/>
        </p:nvSpPr>
        <p:spPr>
          <a:xfrm>
            <a:off x="690725" y="112175"/>
            <a:ext cx="8882100" cy="7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100" b="1">
                <a:solidFill>
                  <a:srgbClr val="FFFFFF"/>
                </a:solidFill>
              </a:rPr>
              <a:t>The Process</a:t>
            </a:r>
            <a:endParaRPr sz="2100" b="1">
              <a:solidFill>
                <a:srgbClr val="FFFFFF"/>
              </a:solidFill>
            </a:endParaRPr>
          </a:p>
        </p:txBody>
      </p:sp>
      <p:sp>
        <p:nvSpPr>
          <p:cNvPr id="228" name="Google Shape;228;g3cd18ceb4a1_0_251"/>
          <p:cNvSpPr txBox="1"/>
          <p:nvPr/>
        </p:nvSpPr>
        <p:spPr>
          <a:xfrm>
            <a:off x="531725" y="2440000"/>
            <a:ext cx="3900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Environmental Scanning</a:t>
            </a:r>
            <a:endParaRPr b="1"/>
          </a:p>
          <a:p>
            <a:pPr marL="0" lvl="0" indent="0" algn="l" rtl="0">
              <a:spcBef>
                <a:spcPts val="0"/>
              </a:spcBef>
              <a:spcAft>
                <a:spcPts val="0"/>
              </a:spcAft>
              <a:buNone/>
            </a:pPr>
            <a:endParaRPr sz="1200">
              <a:solidFill>
                <a:srgbClr val="FF0000"/>
              </a:solidFill>
            </a:endParaRPr>
          </a:p>
        </p:txBody>
      </p:sp>
      <p:pic>
        <p:nvPicPr>
          <p:cNvPr id="229" name="Google Shape;229;g3cd18ceb4a1_0_251"/>
          <p:cNvPicPr preferRelativeResize="0"/>
          <p:nvPr/>
        </p:nvPicPr>
        <p:blipFill>
          <a:blip r:embed="rId3">
            <a:alphaModFix/>
          </a:blip>
          <a:stretch>
            <a:fillRect/>
          </a:stretch>
        </p:blipFill>
        <p:spPr>
          <a:xfrm>
            <a:off x="4572000" y="1419613"/>
            <a:ext cx="4097291" cy="23042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3cd18ceb4a1_0_289"/>
          <p:cNvSpPr txBox="1"/>
          <p:nvPr/>
        </p:nvSpPr>
        <p:spPr>
          <a:xfrm>
            <a:off x="690725" y="112175"/>
            <a:ext cx="8882100" cy="7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100" b="1">
                <a:solidFill>
                  <a:srgbClr val="FFFFFF"/>
                </a:solidFill>
              </a:rPr>
              <a:t>Mediums</a:t>
            </a:r>
            <a:endParaRPr sz="2100" b="1">
              <a:solidFill>
                <a:srgbClr val="FFFFFF"/>
              </a:solidFill>
            </a:endParaRPr>
          </a:p>
        </p:txBody>
      </p:sp>
      <p:sp>
        <p:nvSpPr>
          <p:cNvPr id="235" name="Google Shape;235;g3cd18ceb4a1_0_289"/>
          <p:cNvSpPr txBox="1"/>
          <p:nvPr/>
        </p:nvSpPr>
        <p:spPr>
          <a:xfrm>
            <a:off x="156899" y="1026025"/>
            <a:ext cx="4604400" cy="14775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US" b="1"/>
              <a:t>Social Media</a:t>
            </a:r>
            <a:endParaRPr b="1"/>
          </a:p>
          <a:p>
            <a:pPr marL="457200" lvl="0" indent="-317500" algn="l" rtl="0">
              <a:spcBef>
                <a:spcPts val="0"/>
              </a:spcBef>
              <a:spcAft>
                <a:spcPts val="0"/>
              </a:spcAft>
              <a:buSzPts val="1400"/>
              <a:buChar char="●"/>
            </a:pPr>
            <a:r>
              <a:rPr lang="en-US" b="1"/>
              <a:t>Social Networking</a:t>
            </a:r>
            <a:endParaRPr b="1"/>
          </a:p>
          <a:p>
            <a:pPr marL="457200" lvl="0" indent="-317500" algn="l" rtl="0">
              <a:spcBef>
                <a:spcPts val="0"/>
              </a:spcBef>
              <a:spcAft>
                <a:spcPts val="0"/>
              </a:spcAft>
              <a:buSzPts val="1400"/>
              <a:buChar char="●"/>
            </a:pPr>
            <a:r>
              <a:rPr lang="en-US" b="1"/>
              <a:t>LE “fan pages”/Alcohol Related Groups</a:t>
            </a:r>
            <a:endParaRPr b="1"/>
          </a:p>
          <a:p>
            <a:pPr marL="457200" lvl="0" indent="-317500" algn="l" rtl="0">
              <a:spcBef>
                <a:spcPts val="0"/>
              </a:spcBef>
              <a:spcAft>
                <a:spcPts val="0"/>
              </a:spcAft>
              <a:buSzPts val="1400"/>
              <a:buChar char="●"/>
            </a:pPr>
            <a:r>
              <a:rPr lang="en-US" b="1"/>
              <a:t>Physical Sites</a:t>
            </a:r>
            <a:endParaRPr b="1"/>
          </a:p>
          <a:p>
            <a:pPr marL="457200" lvl="0" indent="-317500" algn="l" rtl="0">
              <a:spcBef>
                <a:spcPts val="0"/>
              </a:spcBef>
              <a:spcAft>
                <a:spcPts val="0"/>
              </a:spcAft>
              <a:buSzPts val="1400"/>
              <a:buChar char="●"/>
            </a:pPr>
            <a:r>
              <a:rPr lang="en-US" b="1"/>
              <a:t>Community At Large “day in the life”</a:t>
            </a:r>
            <a:endParaRPr b="1"/>
          </a:p>
          <a:p>
            <a:pPr marL="457200" lvl="0" indent="-317500" algn="l" rtl="0">
              <a:spcBef>
                <a:spcPts val="0"/>
              </a:spcBef>
              <a:spcAft>
                <a:spcPts val="0"/>
              </a:spcAft>
              <a:buSzPts val="1400"/>
              <a:buChar char="●"/>
            </a:pPr>
            <a:r>
              <a:rPr lang="en-US" b="1"/>
              <a:t>Fairs/Events</a:t>
            </a:r>
            <a:endParaRPr b="1"/>
          </a:p>
        </p:txBody>
      </p:sp>
      <p:pic>
        <p:nvPicPr>
          <p:cNvPr id="236" name="Google Shape;236;g3cd18ceb4a1_0_289"/>
          <p:cNvPicPr preferRelativeResize="0"/>
          <p:nvPr/>
        </p:nvPicPr>
        <p:blipFill>
          <a:blip r:embed="rId3">
            <a:alphaModFix/>
          </a:blip>
          <a:stretch>
            <a:fillRect/>
          </a:stretch>
        </p:blipFill>
        <p:spPr>
          <a:xfrm>
            <a:off x="5121525" y="1523763"/>
            <a:ext cx="3886575" cy="2095974"/>
          </a:xfrm>
          <a:prstGeom prst="rect">
            <a:avLst/>
          </a:prstGeom>
          <a:noFill/>
          <a:ln>
            <a:noFill/>
          </a:ln>
        </p:spPr>
      </p:pic>
      <p:pic>
        <p:nvPicPr>
          <p:cNvPr id="237" name="Google Shape;237;g3cd18ceb4a1_0_289"/>
          <p:cNvPicPr preferRelativeResize="0"/>
          <p:nvPr/>
        </p:nvPicPr>
        <p:blipFill>
          <a:blip r:embed="rId4">
            <a:alphaModFix/>
          </a:blip>
          <a:stretch>
            <a:fillRect/>
          </a:stretch>
        </p:blipFill>
        <p:spPr>
          <a:xfrm>
            <a:off x="152400" y="2686825"/>
            <a:ext cx="4097291" cy="2304276"/>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2955</Words>
  <Application>Microsoft Office PowerPoint</Application>
  <PresentationFormat>On-screen Show (16:9)</PresentationFormat>
  <Paragraphs>394</Paragraphs>
  <Slides>44</Slides>
  <Notes>42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44</vt:i4>
      </vt:variant>
    </vt:vector>
  </HeadingPairs>
  <TitlesOfParts>
    <vt:vector size="57" baseType="lpstr">
      <vt:lpstr>Arial</vt:lpstr>
      <vt:lpstr>Canva Sans Bold</vt:lpstr>
      <vt:lpstr>Proxima Nova</vt:lpstr>
      <vt:lpstr>Poppins Light</vt:lpstr>
      <vt:lpstr>Times New Roman</vt:lpstr>
      <vt:lpstr>Heading Now 71-78</vt:lpstr>
      <vt:lpstr>Poppins</vt:lpstr>
      <vt:lpstr>Varela Round</vt:lpstr>
      <vt:lpstr>Calibri</vt:lpstr>
      <vt:lpstr>TT Firs Neue</vt:lpstr>
      <vt:lpstr>Custom Design</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Angela Hartness</dc:creator>
  <cp:lastModifiedBy>Angela Hartness</cp:lastModifiedBy>
  <cp:revision>1</cp:revision>
  <dcterms:modified xsi:type="dcterms:W3CDTF">2026-03-11T18:03:50Z</dcterms:modified>
</cp:coreProperties>
</file>