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34" r:id="rId4"/>
    <p:sldId id="337" r:id="rId5"/>
    <p:sldId id="348" r:id="rId6"/>
    <p:sldId id="306" r:id="rId7"/>
    <p:sldId id="336" r:id="rId8"/>
    <p:sldId id="350" r:id="rId9"/>
    <p:sldId id="338" r:id="rId10"/>
    <p:sldId id="339" r:id="rId11"/>
    <p:sldId id="344" r:id="rId12"/>
    <p:sldId id="345" r:id="rId13"/>
    <p:sldId id="346" r:id="rId14"/>
    <p:sldId id="351" r:id="rId15"/>
    <p:sldId id="340" r:id="rId16"/>
    <p:sldId id="360" r:id="rId17"/>
    <p:sldId id="289" r:id="rId18"/>
    <p:sldId id="349" r:id="rId19"/>
    <p:sldId id="347" r:id="rId20"/>
    <p:sldId id="353" r:id="rId21"/>
    <p:sldId id="352" r:id="rId22"/>
    <p:sldId id="358" r:id="rId23"/>
    <p:sldId id="280" r:id="rId24"/>
    <p:sldId id="275" r:id="rId25"/>
    <p:sldId id="273" r:id="rId26"/>
    <p:sldId id="283" r:id="rId27"/>
    <p:sldId id="269" r:id="rId28"/>
    <p:sldId id="361" r:id="rId29"/>
    <p:sldId id="355" r:id="rId30"/>
    <p:sldId id="354" r:id="rId31"/>
    <p:sldId id="356" r:id="rId32"/>
    <p:sldId id="258" r:id="rId33"/>
    <p:sldId id="317" r:id="rId34"/>
    <p:sldId id="308" r:id="rId35"/>
    <p:sldId id="359"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14" autoAdjust="0"/>
  </p:normalViewPr>
  <p:slideViewPr>
    <p:cSldViewPr snapToGrid="0">
      <p:cViewPr varScale="1">
        <p:scale>
          <a:sx n="40" d="100"/>
          <a:sy n="40" d="100"/>
        </p:scale>
        <p:origin x="6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Richardson" userId="f06d65bd-d4de-40da-8385-436760656a6c" providerId="ADAL" clId="{1CEB2465-9680-4363-8615-7D82919F9600}"/>
    <pc:docChg chg="modSld">
      <pc:chgData name="Molly Richardson" userId="f06d65bd-d4de-40da-8385-436760656a6c" providerId="ADAL" clId="{1CEB2465-9680-4363-8615-7D82919F9600}" dt="2026-03-09T15:06:49.580" v="17" actId="6549"/>
      <pc:docMkLst>
        <pc:docMk/>
      </pc:docMkLst>
      <pc:sldChg chg="modNotesTx">
        <pc:chgData name="Molly Richardson" userId="f06d65bd-d4de-40da-8385-436760656a6c" providerId="ADAL" clId="{1CEB2465-9680-4363-8615-7D82919F9600}" dt="2026-03-09T15:06:45.129" v="16" actId="6549"/>
        <pc:sldMkLst>
          <pc:docMk/>
          <pc:sldMk cId="3143954521" sldId="258"/>
        </pc:sldMkLst>
      </pc:sldChg>
      <pc:sldChg chg="modNotesTx">
        <pc:chgData name="Molly Richardson" userId="f06d65bd-d4de-40da-8385-436760656a6c" providerId="ADAL" clId="{1CEB2465-9680-4363-8615-7D82919F9600}" dt="2026-03-09T15:06:34.375" v="15" actId="6549"/>
        <pc:sldMkLst>
          <pc:docMk/>
          <pc:sldMk cId="894253655" sldId="269"/>
        </pc:sldMkLst>
      </pc:sldChg>
      <pc:sldChg chg="modNotesTx">
        <pc:chgData name="Molly Richardson" userId="f06d65bd-d4de-40da-8385-436760656a6c" providerId="ADAL" clId="{1CEB2465-9680-4363-8615-7D82919F9600}" dt="2026-03-09T15:06:20.519" v="13" actId="6549"/>
        <pc:sldMkLst>
          <pc:docMk/>
          <pc:sldMk cId="1341127133" sldId="273"/>
        </pc:sldMkLst>
      </pc:sldChg>
      <pc:sldChg chg="modNotesTx">
        <pc:chgData name="Molly Richardson" userId="f06d65bd-d4de-40da-8385-436760656a6c" providerId="ADAL" clId="{1CEB2465-9680-4363-8615-7D82919F9600}" dt="2026-03-09T15:06:12.152" v="12" actId="6549"/>
        <pc:sldMkLst>
          <pc:docMk/>
          <pc:sldMk cId="1458855588" sldId="275"/>
        </pc:sldMkLst>
      </pc:sldChg>
      <pc:sldChg chg="modNotesTx">
        <pc:chgData name="Molly Richardson" userId="f06d65bd-d4de-40da-8385-436760656a6c" providerId="ADAL" clId="{1CEB2465-9680-4363-8615-7D82919F9600}" dt="2026-03-09T15:04:30.374" v="11" actId="6549"/>
        <pc:sldMkLst>
          <pc:docMk/>
          <pc:sldMk cId="246726907" sldId="280"/>
        </pc:sldMkLst>
      </pc:sldChg>
      <pc:sldChg chg="modNotesTx">
        <pc:chgData name="Molly Richardson" userId="f06d65bd-d4de-40da-8385-436760656a6c" providerId="ADAL" clId="{1CEB2465-9680-4363-8615-7D82919F9600}" dt="2026-03-09T15:06:28.768" v="14" actId="6549"/>
        <pc:sldMkLst>
          <pc:docMk/>
          <pc:sldMk cId="1600666101" sldId="283"/>
        </pc:sldMkLst>
      </pc:sldChg>
      <pc:sldChg chg="modNotesTx">
        <pc:chgData name="Molly Richardson" userId="f06d65bd-d4de-40da-8385-436760656a6c" providerId="ADAL" clId="{1CEB2465-9680-4363-8615-7D82919F9600}" dt="2026-03-09T15:03:54.145" v="7" actId="6549"/>
        <pc:sldMkLst>
          <pc:docMk/>
          <pc:sldMk cId="3633246829" sldId="289"/>
        </pc:sldMkLst>
      </pc:sldChg>
      <pc:sldChg chg="modNotesTx">
        <pc:chgData name="Molly Richardson" userId="f06d65bd-d4de-40da-8385-436760656a6c" providerId="ADAL" clId="{1CEB2465-9680-4363-8615-7D82919F9600}" dt="2026-03-09T15:06:49.580" v="17" actId="6549"/>
        <pc:sldMkLst>
          <pc:docMk/>
          <pc:sldMk cId="2188645623" sldId="317"/>
        </pc:sldMkLst>
      </pc:sldChg>
      <pc:sldChg chg="modNotesTx">
        <pc:chgData name="Molly Richardson" userId="f06d65bd-d4de-40da-8385-436760656a6c" providerId="ADAL" clId="{1CEB2465-9680-4363-8615-7D82919F9600}" dt="2026-03-09T15:02:23.180" v="1" actId="6549"/>
        <pc:sldMkLst>
          <pc:docMk/>
          <pc:sldMk cId="3102282210" sldId="336"/>
        </pc:sldMkLst>
      </pc:sldChg>
      <pc:sldChg chg="modNotesTx">
        <pc:chgData name="Molly Richardson" userId="f06d65bd-d4de-40da-8385-436760656a6c" providerId="ADAL" clId="{1CEB2465-9680-4363-8615-7D82919F9600}" dt="2026-03-09T15:01:38.724" v="0" actId="6549"/>
        <pc:sldMkLst>
          <pc:docMk/>
          <pc:sldMk cId="3849464824" sldId="337"/>
        </pc:sldMkLst>
      </pc:sldChg>
      <pc:sldChg chg="modNotesTx">
        <pc:chgData name="Molly Richardson" userId="f06d65bd-d4de-40da-8385-436760656a6c" providerId="ADAL" clId="{1CEB2465-9680-4363-8615-7D82919F9600}" dt="2026-03-09T15:02:32.453" v="3" actId="6549"/>
        <pc:sldMkLst>
          <pc:docMk/>
          <pc:sldMk cId="670507923" sldId="338"/>
        </pc:sldMkLst>
      </pc:sldChg>
      <pc:sldChg chg="modNotesTx">
        <pc:chgData name="Molly Richardson" userId="f06d65bd-d4de-40da-8385-436760656a6c" providerId="ADAL" clId="{1CEB2465-9680-4363-8615-7D82919F9600}" dt="2026-03-09T15:03:02.418" v="4" actId="6549"/>
        <pc:sldMkLst>
          <pc:docMk/>
          <pc:sldMk cId="1477741464" sldId="344"/>
        </pc:sldMkLst>
      </pc:sldChg>
      <pc:sldChg chg="modNotesTx">
        <pc:chgData name="Molly Richardson" userId="f06d65bd-d4de-40da-8385-436760656a6c" providerId="ADAL" clId="{1CEB2465-9680-4363-8615-7D82919F9600}" dt="2026-03-09T15:03:07.414" v="5" actId="6549"/>
        <pc:sldMkLst>
          <pc:docMk/>
          <pc:sldMk cId="1036173686" sldId="346"/>
        </pc:sldMkLst>
      </pc:sldChg>
      <pc:sldChg chg="modNotesTx">
        <pc:chgData name="Molly Richardson" userId="f06d65bd-d4de-40da-8385-436760656a6c" providerId="ADAL" clId="{1CEB2465-9680-4363-8615-7D82919F9600}" dt="2026-03-09T15:03:58.849" v="8" actId="6549"/>
        <pc:sldMkLst>
          <pc:docMk/>
          <pc:sldMk cId="509345719" sldId="347"/>
        </pc:sldMkLst>
      </pc:sldChg>
      <pc:sldChg chg="modNotesTx">
        <pc:chgData name="Molly Richardson" userId="f06d65bd-d4de-40da-8385-436760656a6c" providerId="ADAL" clId="{1CEB2465-9680-4363-8615-7D82919F9600}" dt="2026-03-09T15:02:28.826" v="2" actId="6549"/>
        <pc:sldMkLst>
          <pc:docMk/>
          <pc:sldMk cId="2076558965" sldId="350"/>
        </pc:sldMkLst>
      </pc:sldChg>
      <pc:sldChg chg="modNotesTx">
        <pc:chgData name="Molly Richardson" userId="f06d65bd-d4de-40da-8385-436760656a6c" providerId="ADAL" clId="{1CEB2465-9680-4363-8615-7D82919F9600}" dt="2026-03-09T15:04:07.121" v="9" actId="6549"/>
        <pc:sldMkLst>
          <pc:docMk/>
          <pc:sldMk cId="3435913417" sldId="352"/>
        </pc:sldMkLst>
      </pc:sldChg>
      <pc:sldChg chg="modNotesTx">
        <pc:chgData name="Molly Richardson" userId="f06d65bd-d4de-40da-8385-436760656a6c" providerId="ADAL" clId="{1CEB2465-9680-4363-8615-7D82919F9600}" dt="2026-03-09T15:04:18.225" v="10" actId="6549"/>
        <pc:sldMkLst>
          <pc:docMk/>
          <pc:sldMk cId="3378046358" sldId="358"/>
        </pc:sldMkLst>
      </pc:sldChg>
      <pc:sldChg chg="modNotesTx">
        <pc:chgData name="Molly Richardson" userId="f06d65bd-d4de-40da-8385-436760656a6c" providerId="ADAL" clId="{1CEB2465-9680-4363-8615-7D82919F9600}" dt="2026-03-09T15:03:11.445" v="6" actId="6549"/>
        <pc:sldMkLst>
          <pc:docMk/>
          <pc:sldMk cId="1865387197" sldId="3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Risk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3810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286A-4E97-83F8-61A094B7CCDC}"/>
            </c:ext>
          </c:extLst>
        </c:ser>
        <c:dLbls>
          <c:dLblPos val="t"/>
          <c:showLegendKey val="0"/>
          <c:showVal val="1"/>
          <c:showCatName val="0"/>
          <c:showSerName val="0"/>
          <c:showPercent val="0"/>
          <c:showBubbleSize val="0"/>
        </c:dLbls>
        <c:axId val="1617260463"/>
        <c:axId val="1617259023"/>
      </c:scatterChart>
      <c:valAx>
        <c:axId val="1617260463"/>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Mental</a:t>
                </a:r>
                <a:r>
                  <a:rPr lang="en-US" baseline="0" dirty="0"/>
                  <a:t> Health Risk Symptoms Disorder Risk</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17259023"/>
        <c:crosses val="autoZero"/>
        <c:crossBetween val="midCat"/>
      </c:valAx>
      <c:valAx>
        <c:axId val="1617259023"/>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Substance</a:t>
                </a:r>
                <a:r>
                  <a:rPr lang="en-US" baseline="0" dirty="0"/>
                  <a:t> Use Disorder Risk</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17260463"/>
        <c:crosses val="autoZero"/>
        <c:crossBetween val="midCat"/>
      </c:valAx>
      <c:spPr>
        <a:solidFill>
          <a:schemeClr val="tx2">
            <a:lumMod val="10000"/>
            <a:lumOff val="90000"/>
          </a:schemeClr>
        </a:solid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1" Type="http://schemas.openxmlformats.org/officeDocument/2006/relationships/hyperlink" Target="https://drugabusestatistics.org/"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drugabusestatistics.org/"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2F252-CF53-4F27-8044-7B23B11775B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7666AA4E-F57B-45CB-A6FE-C191CAE68327}">
      <dgm:prSet/>
      <dgm:spPr/>
      <dgm:t>
        <a:bodyPr/>
        <a:lstStyle/>
        <a:p>
          <a:r>
            <a:rPr lang="en-US"/>
            <a:t>Among Americans aged 12 years and older, 47.7 million were current illegal drug users (used within the last 30 days) as of 2023.</a:t>
          </a:r>
        </a:p>
      </dgm:t>
    </dgm:pt>
    <dgm:pt modelId="{A35F111D-7135-401D-B423-42A5B5473894}" type="parTrans" cxnId="{632677A8-0BA5-435D-91BB-B4BE3DE22D75}">
      <dgm:prSet/>
      <dgm:spPr/>
      <dgm:t>
        <a:bodyPr/>
        <a:lstStyle/>
        <a:p>
          <a:endParaRPr lang="en-US"/>
        </a:p>
      </dgm:t>
    </dgm:pt>
    <dgm:pt modelId="{2253028C-E31D-4797-9354-7F4BEE980E64}" type="sibTrans" cxnId="{632677A8-0BA5-435D-91BB-B4BE3DE22D75}">
      <dgm:prSet/>
      <dgm:spPr/>
      <dgm:t>
        <a:bodyPr/>
        <a:lstStyle/>
        <a:p>
          <a:endParaRPr lang="en-US"/>
        </a:p>
      </dgm:t>
    </dgm:pt>
    <dgm:pt modelId="{39E21280-E05C-4D7B-BCF5-E72FB7E63772}">
      <dgm:prSet/>
      <dgm:spPr/>
      <dgm:t>
        <a:bodyPr/>
        <a:lstStyle/>
        <a:p>
          <a:r>
            <a:rPr lang="en-US"/>
            <a:t>16.8% of Americans 12 and over used drugs in the last month, a 1.9% increase year-over-year (YoY).</a:t>
          </a:r>
        </a:p>
      </dgm:t>
    </dgm:pt>
    <dgm:pt modelId="{D6361FD6-DE09-4C80-BECB-703D2116DB66}" type="parTrans" cxnId="{B74FBA0E-5A58-4F5A-BB67-D3D4B7BA222A}">
      <dgm:prSet/>
      <dgm:spPr/>
      <dgm:t>
        <a:bodyPr/>
        <a:lstStyle/>
        <a:p>
          <a:endParaRPr lang="en-US"/>
        </a:p>
      </dgm:t>
    </dgm:pt>
    <dgm:pt modelId="{5D693DEF-26A3-407F-A4B7-B02382829265}" type="sibTrans" cxnId="{B74FBA0E-5A58-4F5A-BB67-D3D4B7BA222A}">
      <dgm:prSet/>
      <dgm:spPr/>
      <dgm:t>
        <a:bodyPr/>
        <a:lstStyle/>
        <a:p>
          <a:endParaRPr lang="en-US"/>
        </a:p>
      </dgm:t>
    </dgm:pt>
    <dgm:pt modelId="{70383E0B-2B05-4C89-9812-2FC0576CCFFB}">
      <dgm:prSet/>
      <dgm:spPr/>
      <dgm:t>
        <a:bodyPr/>
        <a:lstStyle/>
        <a:p>
          <a:r>
            <a:rPr lang="en-US"/>
            <a:t>70.5 million or 24.9% of people 12 and over have used illegal drugs or misused prescription drugs within the last year.</a:t>
          </a:r>
        </a:p>
      </dgm:t>
    </dgm:pt>
    <dgm:pt modelId="{25AAC9BF-DCE5-4B56-BFAE-54678DE20D2C}" type="parTrans" cxnId="{4AF7E9F3-B6FB-4B06-BA5D-B7DDE5771741}">
      <dgm:prSet/>
      <dgm:spPr/>
      <dgm:t>
        <a:bodyPr/>
        <a:lstStyle/>
        <a:p>
          <a:endParaRPr lang="en-US"/>
        </a:p>
      </dgm:t>
    </dgm:pt>
    <dgm:pt modelId="{6613BD06-A403-4BF7-858A-036B6DCB616F}" type="sibTrans" cxnId="{4AF7E9F3-B6FB-4B06-BA5D-B7DDE5771741}">
      <dgm:prSet/>
      <dgm:spPr/>
      <dgm:t>
        <a:bodyPr/>
        <a:lstStyle/>
        <a:p>
          <a:endParaRPr lang="en-US"/>
        </a:p>
      </dgm:t>
    </dgm:pt>
    <dgm:pt modelId="{26AC47D5-2219-4A33-B139-56B97BD3FD37}">
      <dgm:prSet/>
      <dgm:spPr/>
      <dgm:t>
        <a:bodyPr/>
        <a:lstStyle/>
        <a:p>
          <a:r>
            <a:rPr lang="en-US"/>
            <a:t>145.1 million people aged 12 and over have illicitly used drugs in their lifetime.</a:t>
          </a:r>
        </a:p>
      </dgm:t>
    </dgm:pt>
    <dgm:pt modelId="{929C6536-8EA8-4E04-805C-0BDF6CC561EF}" type="parTrans" cxnId="{DD33EA23-EDB1-4FFC-A899-25D4A91C1158}">
      <dgm:prSet/>
      <dgm:spPr/>
      <dgm:t>
        <a:bodyPr/>
        <a:lstStyle/>
        <a:p>
          <a:endParaRPr lang="en-US"/>
        </a:p>
      </dgm:t>
    </dgm:pt>
    <dgm:pt modelId="{7982C1F4-E2F0-47B7-9491-109D8A98BA44}" type="sibTrans" cxnId="{DD33EA23-EDB1-4FFC-A899-25D4A91C1158}">
      <dgm:prSet/>
      <dgm:spPr/>
      <dgm:t>
        <a:bodyPr/>
        <a:lstStyle/>
        <a:p>
          <a:endParaRPr lang="en-US"/>
        </a:p>
      </dgm:t>
    </dgm:pt>
    <dgm:pt modelId="{E49E81FB-DD1E-4D8A-AF42-79244BD03B4E}">
      <dgm:prSet/>
      <dgm:spPr/>
      <dgm:t>
        <a:bodyPr/>
        <a:lstStyle/>
        <a:p>
          <a:r>
            <a:rPr lang="en-US" dirty="0"/>
            <a:t>1.15 million- Drug overdoses have killed over 1 million people in the U.S. alone since 1999.</a:t>
          </a:r>
        </a:p>
      </dgm:t>
    </dgm:pt>
    <dgm:pt modelId="{BE549BE3-0740-40A2-AC6A-17399DDB00F6}" type="parTrans" cxnId="{3C1F7631-4F2F-42C2-91F9-7443A77DE3A2}">
      <dgm:prSet/>
      <dgm:spPr/>
      <dgm:t>
        <a:bodyPr/>
        <a:lstStyle/>
        <a:p>
          <a:endParaRPr lang="en-US"/>
        </a:p>
      </dgm:t>
    </dgm:pt>
    <dgm:pt modelId="{5CBEA72C-B348-4CF0-B832-C79E9084A348}" type="sibTrans" cxnId="{3C1F7631-4F2F-42C2-91F9-7443A77DE3A2}">
      <dgm:prSet/>
      <dgm:spPr/>
      <dgm:t>
        <a:bodyPr/>
        <a:lstStyle/>
        <a:p>
          <a:endParaRPr lang="en-US"/>
        </a:p>
      </dgm:t>
    </dgm:pt>
    <dgm:pt modelId="{49D0FAB3-3F34-4A8F-BE1A-60969DC0FF35}">
      <dgm:prSet/>
      <dgm:spPr/>
      <dgm:t>
        <a:bodyPr/>
        <a:lstStyle/>
        <a:p>
          <a:r>
            <a:rPr lang="en-US"/>
            <a:t>134.7 million Americans 12 and have consumed alcohol in the past month.</a:t>
          </a:r>
        </a:p>
      </dgm:t>
    </dgm:pt>
    <dgm:pt modelId="{9E10E4FC-270C-42C8-BF5C-F969091E9CAA}" type="parTrans" cxnId="{51FF5BD6-42FE-41F3-9CDE-8F10E7BDDD84}">
      <dgm:prSet/>
      <dgm:spPr/>
      <dgm:t>
        <a:bodyPr/>
        <a:lstStyle/>
        <a:p>
          <a:endParaRPr lang="en-US"/>
        </a:p>
      </dgm:t>
    </dgm:pt>
    <dgm:pt modelId="{ED9630EB-8487-4540-B5F6-A46623689A65}" type="sibTrans" cxnId="{51FF5BD6-42FE-41F3-9CDE-8F10E7BDDD84}">
      <dgm:prSet/>
      <dgm:spPr/>
      <dgm:t>
        <a:bodyPr/>
        <a:lstStyle/>
        <a:p>
          <a:endParaRPr lang="en-US"/>
        </a:p>
      </dgm:t>
    </dgm:pt>
    <dgm:pt modelId="{D51A0E2A-FC59-4B19-A61D-322E40CC247D}">
      <dgm:prSet/>
      <dgm:spPr/>
      <dgm:t>
        <a:bodyPr/>
        <a:lstStyle/>
        <a:p>
          <a:r>
            <a:rPr lang="en-US"/>
            <a:t>28.9 million or 21.5% of Americans who have consumed alcohol in the past month have an alcohol use disorder.</a:t>
          </a:r>
        </a:p>
      </dgm:t>
    </dgm:pt>
    <dgm:pt modelId="{83B83984-B570-483A-AC61-3AEDD78E6841}" type="parTrans" cxnId="{C4849314-4BAA-4C7B-91C8-59908AE0FC09}">
      <dgm:prSet/>
      <dgm:spPr/>
      <dgm:t>
        <a:bodyPr/>
        <a:lstStyle/>
        <a:p>
          <a:endParaRPr lang="en-US"/>
        </a:p>
      </dgm:t>
    </dgm:pt>
    <dgm:pt modelId="{E213F2E2-710C-4F55-BD43-97DFBB35FEC2}" type="sibTrans" cxnId="{C4849314-4BAA-4C7B-91C8-59908AE0FC09}">
      <dgm:prSet/>
      <dgm:spPr/>
      <dgm:t>
        <a:bodyPr/>
        <a:lstStyle/>
        <a:p>
          <a:endParaRPr lang="en-US"/>
        </a:p>
      </dgm:t>
    </dgm:pt>
    <dgm:pt modelId="{A589AF13-CB9F-4AFF-9937-EEB89CDDA74E}">
      <dgm:prSet/>
      <dgm:spPr/>
      <dgm:t>
        <a:bodyPr/>
        <a:lstStyle/>
        <a:p>
          <a:r>
            <a:rPr lang="en-US"/>
            <a:t>64.4 million people have used tobacco or nicotine vaping products within the past month.</a:t>
          </a:r>
        </a:p>
      </dgm:t>
    </dgm:pt>
    <dgm:pt modelId="{14E8E2B9-5728-4B29-A1F6-972B70BCBFF5}" type="parTrans" cxnId="{3FC88AC8-AAD4-421E-AB3F-E349086B2282}">
      <dgm:prSet/>
      <dgm:spPr/>
      <dgm:t>
        <a:bodyPr/>
        <a:lstStyle/>
        <a:p>
          <a:endParaRPr lang="en-US"/>
        </a:p>
      </dgm:t>
    </dgm:pt>
    <dgm:pt modelId="{087100A6-A5BC-4D6E-A4ED-6B021BE24150}" type="sibTrans" cxnId="{3FC88AC8-AAD4-421E-AB3F-E349086B2282}">
      <dgm:prSet/>
      <dgm:spPr/>
      <dgm:t>
        <a:bodyPr/>
        <a:lstStyle/>
        <a:p>
          <a:endParaRPr lang="en-US"/>
        </a:p>
      </dgm:t>
    </dgm:pt>
    <dgm:pt modelId="{70F2E528-EB81-4994-BD37-CAEB44E2CBE1}">
      <dgm:prSet/>
      <dgm:spPr/>
      <dgm:t>
        <a:bodyPr/>
        <a:lstStyle/>
        <a:p>
          <a:r>
            <a:rPr lang="en-US"/>
            <a:t>38.6% of illegal drug users have a drug disorder.</a:t>
          </a:r>
        </a:p>
      </dgm:t>
    </dgm:pt>
    <dgm:pt modelId="{D4EE920D-0E29-4021-A603-6212DD8E5198}" type="parTrans" cxnId="{475C0A93-4136-4823-AD17-62B66368534E}">
      <dgm:prSet/>
      <dgm:spPr/>
      <dgm:t>
        <a:bodyPr/>
        <a:lstStyle/>
        <a:p>
          <a:endParaRPr lang="en-US"/>
        </a:p>
      </dgm:t>
    </dgm:pt>
    <dgm:pt modelId="{EA4A8C86-0579-4358-B270-F6AEC9DC8E15}" type="sibTrans" cxnId="{475C0A93-4136-4823-AD17-62B66368534E}">
      <dgm:prSet/>
      <dgm:spPr/>
      <dgm:t>
        <a:bodyPr/>
        <a:lstStyle/>
        <a:p>
          <a:endParaRPr lang="en-US"/>
        </a:p>
      </dgm:t>
    </dgm:pt>
    <dgm:pt modelId="{D7AA93E2-A2D5-4B94-BA8D-5530D2EE1720}">
      <dgm:prSet/>
      <dgm:spPr/>
      <dgm:t>
        <a:bodyPr/>
        <a:lstStyle/>
        <a:p>
          <a:r>
            <a:rPr lang="en-US"/>
            <a:t>21.6% of those with drug disorders have an opioid disorder; this includes prescription pain relievers or “painkillers” and heroin).</a:t>
          </a:r>
        </a:p>
      </dgm:t>
    </dgm:pt>
    <dgm:pt modelId="{7E1D8D1C-7BB4-4173-BCA9-38321ED8EC90}" type="parTrans" cxnId="{E63D8F4F-2F09-4CFB-9027-D84618660F26}">
      <dgm:prSet/>
      <dgm:spPr/>
      <dgm:t>
        <a:bodyPr/>
        <a:lstStyle/>
        <a:p>
          <a:endParaRPr lang="en-US"/>
        </a:p>
      </dgm:t>
    </dgm:pt>
    <dgm:pt modelId="{F422DF74-A04D-4219-AED5-1C7ACE2BBD58}" type="sibTrans" cxnId="{E63D8F4F-2F09-4CFB-9027-D84618660F26}">
      <dgm:prSet/>
      <dgm:spPr/>
      <dgm:t>
        <a:bodyPr/>
        <a:lstStyle/>
        <a:p>
          <a:endParaRPr lang="en-US"/>
        </a:p>
      </dgm:t>
    </dgm:pt>
    <dgm:pt modelId="{FF4F9238-AFCC-454C-BC13-B873A3B05CD8}" type="pres">
      <dgm:prSet presAssocID="{29F2F252-CF53-4F27-8044-7B23B11775B3}" presName="vert0" presStyleCnt="0">
        <dgm:presLayoutVars>
          <dgm:dir/>
          <dgm:animOne val="branch"/>
          <dgm:animLvl val="lvl"/>
        </dgm:presLayoutVars>
      </dgm:prSet>
      <dgm:spPr/>
    </dgm:pt>
    <dgm:pt modelId="{D99FFE9F-68F3-4D51-96AD-A6260379AC75}" type="pres">
      <dgm:prSet presAssocID="{7666AA4E-F57B-45CB-A6FE-C191CAE68327}" presName="thickLine" presStyleLbl="alignNode1" presStyleIdx="0" presStyleCnt="10"/>
      <dgm:spPr/>
    </dgm:pt>
    <dgm:pt modelId="{E15A383C-5200-496D-AD1C-E357870E0058}" type="pres">
      <dgm:prSet presAssocID="{7666AA4E-F57B-45CB-A6FE-C191CAE68327}" presName="horz1" presStyleCnt="0"/>
      <dgm:spPr/>
    </dgm:pt>
    <dgm:pt modelId="{64C319DE-DC43-4E25-85EE-908F0DF163BC}" type="pres">
      <dgm:prSet presAssocID="{7666AA4E-F57B-45CB-A6FE-C191CAE68327}" presName="tx1" presStyleLbl="revTx" presStyleIdx="0" presStyleCnt="10"/>
      <dgm:spPr/>
    </dgm:pt>
    <dgm:pt modelId="{7F4DA803-C049-44F7-8411-74ECBB341BF8}" type="pres">
      <dgm:prSet presAssocID="{7666AA4E-F57B-45CB-A6FE-C191CAE68327}" presName="vert1" presStyleCnt="0"/>
      <dgm:spPr/>
    </dgm:pt>
    <dgm:pt modelId="{B8B6A85D-2689-4494-A332-E22EDA652C42}" type="pres">
      <dgm:prSet presAssocID="{39E21280-E05C-4D7B-BCF5-E72FB7E63772}" presName="thickLine" presStyleLbl="alignNode1" presStyleIdx="1" presStyleCnt="10"/>
      <dgm:spPr/>
    </dgm:pt>
    <dgm:pt modelId="{36FE0E1F-34F2-484C-9742-70E5F9DF9970}" type="pres">
      <dgm:prSet presAssocID="{39E21280-E05C-4D7B-BCF5-E72FB7E63772}" presName="horz1" presStyleCnt="0"/>
      <dgm:spPr/>
    </dgm:pt>
    <dgm:pt modelId="{BA375698-BE15-4A03-BABC-823FCC45A5D6}" type="pres">
      <dgm:prSet presAssocID="{39E21280-E05C-4D7B-BCF5-E72FB7E63772}" presName="tx1" presStyleLbl="revTx" presStyleIdx="1" presStyleCnt="10"/>
      <dgm:spPr/>
    </dgm:pt>
    <dgm:pt modelId="{8082190C-5F8F-40E0-8796-1E33C07A19EA}" type="pres">
      <dgm:prSet presAssocID="{39E21280-E05C-4D7B-BCF5-E72FB7E63772}" presName="vert1" presStyleCnt="0"/>
      <dgm:spPr/>
    </dgm:pt>
    <dgm:pt modelId="{230ADD07-73F7-4438-BEA1-8F37C93695CD}" type="pres">
      <dgm:prSet presAssocID="{70383E0B-2B05-4C89-9812-2FC0576CCFFB}" presName="thickLine" presStyleLbl="alignNode1" presStyleIdx="2" presStyleCnt="10"/>
      <dgm:spPr/>
    </dgm:pt>
    <dgm:pt modelId="{20C29A25-B2E5-45B0-A0C3-63286A347909}" type="pres">
      <dgm:prSet presAssocID="{70383E0B-2B05-4C89-9812-2FC0576CCFFB}" presName="horz1" presStyleCnt="0"/>
      <dgm:spPr/>
    </dgm:pt>
    <dgm:pt modelId="{4A1F3AFD-A458-444E-8EF7-BCA960F1B223}" type="pres">
      <dgm:prSet presAssocID="{70383E0B-2B05-4C89-9812-2FC0576CCFFB}" presName="tx1" presStyleLbl="revTx" presStyleIdx="2" presStyleCnt="10"/>
      <dgm:spPr/>
    </dgm:pt>
    <dgm:pt modelId="{B2BC9CFC-8A16-4B39-81F1-463FD7292614}" type="pres">
      <dgm:prSet presAssocID="{70383E0B-2B05-4C89-9812-2FC0576CCFFB}" presName="vert1" presStyleCnt="0"/>
      <dgm:spPr/>
    </dgm:pt>
    <dgm:pt modelId="{FE0A803D-5C13-4C03-8AAB-B0643F8754E1}" type="pres">
      <dgm:prSet presAssocID="{26AC47D5-2219-4A33-B139-56B97BD3FD37}" presName="thickLine" presStyleLbl="alignNode1" presStyleIdx="3" presStyleCnt="10"/>
      <dgm:spPr/>
    </dgm:pt>
    <dgm:pt modelId="{A90301EC-5FE3-4E36-98AC-F9EEB379F192}" type="pres">
      <dgm:prSet presAssocID="{26AC47D5-2219-4A33-B139-56B97BD3FD37}" presName="horz1" presStyleCnt="0"/>
      <dgm:spPr/>
    </dgm:pt>
    <dgm:pt modelId="{218D5F0D-B958-4E14-88D8-A4C3DBA40613}" type="pres">
      <dgm:prSet presAssocID="{26AC47D5-2219-4A33-B139-56B97BD3FD37}" presName="tx1" presStyleLbl="revTx" presStyleIdx="3" presStyleCnt="10"/>
      <dgm:spPr/>
    </dgm:pt>
    <dgm:pt modelId="{F5B788BC-07D5-4334-94BE-A4444740AE34}" type="pres">
      <dgm:prSet presAssocID="{26AC47D5-2219-4A33-B139-56B97BD3FD37}" presName="vert1" presStyleCnt="0"/>
      <dgm:spPr/>
    </dgm:pt>
    <dgm:pt modelId="{B69D2433-8C74-4650-968A-32D36BB39599}" type="pres">
      <dgm:prSet presAssocID="{E49E81FB-DD1E-4D8A-AF42-79244BD03B4E}" presName="thickLine" presStyleLbl="alignNode1" presStyleIdx="4" presStyleCnt="10"/>
      <dgm:spPr/>
    </dgm:pt>
    <dgm:pt modelId="{043A5354-AAC8-4CC6-8EA3-BED00DA80C6C}" type="pres">
      <dgm:prSet presAssocID="{E49E81FB-DD1E-4D8A-AF42-79244BD03B4E}" presName="horz1" presStyleCnt="0"/>
      <dgm:spPr/>
    </dgm:pt>
    <dgm:pt modelId="{A90B0E1C-BD08-4AE2-9EBB-7776B939A1D9}" type="pres">
      <dgm:prSet presAssocID="{E49E81FB-DD1E-4D8A-AF42-79244BD03B4E}" presName="tx1" presStyleLbl="revTx" presStyleIdx="4" presStyleCnt="10"/>
      <dgm:spPr/>
    </dgm:pt>
    <dgm:pt modelId="{C0EA2CE1-6FF0-4F5B-905F-EB35BB1FB692}" type="pres">
      <dgm:prSet presAssocID="{E49E81FB-DD1E-4D8A-AF42-79244BD03B4E}" presName="vert1" presStyleCnt="0"/>
      <dgm:spPr/>
    </dgm:pt>
    <dgm:pt modelId="{4F8E24F3-5DC5-4174-A182-F4E818E7E1ED}" type="pres">
      <dgm:prSet presAssocID="{49D0FAB3-3F34-4A8F-BE1A-60969DC0FF35}" presName="thickLine" presStyleLbl="alignNode1" presStyleIdx="5" presStyleCnt="10"/>
      <dgm:spPr/>
    </dgm:pt>
    <dgm:pt modelId="{76A577A8-2E7B-4860-A09C-1472DFE45330}" type="pres">
      <dgm:prSet presAssocID="{49D0FAB3-3F34-4A8F-BE1A-60969DC0FF35}" presName="horz1" presStyleCnt="0"/>
      <dgm:spPr/>
    </dgm:pt>
    <dgm:pt modelId="{785D6E95-7EBC-4ACE-A960-61E5942589FB}" type="pres">
      <dgm:prSet presAssocID="{49D0FAB3-3F34-4A8F-BE1A-60969DC0FF35}" presName="tx1" presStyleLbl="revTx" presStyleIdx="5" presStyleCnt="10"/>
      <dgm:spPr/>
    </dgm:pt>
    <dgm:pt modelId="{43C31A04-53E8-4882-81F0-6998A5D3BE82}" type="pres">
      <dgm:prSet presAssocID="{49D0FAB3-3F34-4A8F-BE1A-60969DC0FF35}" presName="vert1" presStyleCnt="0"/>
      <dgm:spPr/>
    </dgm:pt>
    <dgm:pt modelId="{8414A0A2-8B17-4E88-B742-1E08A779FEFC}" type="pres">
      <dgm:prSet presAssocID="{D51A0E2A-FC59-4B19-A61D-322E40CC247D}" presName="thickLine" presStyleLbl="alignNode1" presStyleIdx="6" presStyleCnt="10"/>
      <dgm:spPr/>
    </dgm:pt>
    <dgm:pt modelId="{118177A0-A04F-4C13-932E-A3E67968D7BF}" type="pres">
      <dgm:prSet presAssocID="{D51A0E2A-FC59-4B19-A61D-322E40CC247D}" presName="horz1" presStyleCnt="0"/>
      <dgm:spPr/>
    </dgm:pt>
    <dgm:pt modelId="{410CDBDE-DA00-4D72-AA89-3820F965D9C9}" type="pres">
      <dgm:prSet presAssocID="{D51A0E2A-FC59-4B19-A61D-322E40CC247D}" presName="tx1" presStyleLbl="revTx" presStyleIdx="6" presStyleCnt="10"/>
      <dgm:spPr/>
    </dgm:pt>
    <dgm:pt modelId="{0C3608B7-CA2A-46FD-A5D7-960C6ED57EC8}" type="pres">
      <dgm:prSet presAssocID="{D51A0E2A-FC59-4B19-A61D-322E40CC247D}" presName="vert1" presStyleCnt="0"/>
      <dgm:spPr/>
    </dgm:pt>
    <dgm:pt modelId="{860E64A0-789C-4D36-89D5-68C21D02B934}" type="pres">
      <dgm:prSet presAssocID="{A589AF13-CB9F-4AFF-9937-EEB89CDDA74E}" presName="thickLine" presStyleLbl="alignNode1" presStyleIdx="7" presStyleCnt="10"/>
      <dgm:spPr/>
    </dgm:pt>
    <dgm:pt modelId="{406D0B7E-2D54-4D89-A17A-A48F26AD51B3}" type="pres">
      <dgm:prSet presAssocID="{A589AF13-CB9F-4AFF-9937-EEB89CDDA74E}" presName="horz1" presStyleCnt="0"/>
      <dgm:spPr/>
    </dgm:pt>
    <dgm:pt modelId="{C7B0C7CA-6FD9-455B-94F9-F1EBB3A35E1E}" type="pres">
      <dgm:prSet presAssocID="{A589AF13-CB9F-4AFF-9937-EEB89CDDA74E}" presName="tx1" presStyleLbl="revTx" presStyleIdx="7" presStyleCnt="10"/>
      <dgm:spPr/>
    </dgm:pt>
    <dgm:pt modelId="{EB6A9E1A-7083-4830-9EE3-F0A85A2C5B1E}" type="pres">
      <dgm:prSet presAssocID="{A589AF13-CB9F-4AFF-9937-EEB89CDDA74E}" presName="vert1" presStyleCnt="0"/>
      <dgm:spPr/>
    </dgm:pt>
    <dgm:pt modelId="{6D9CB601-D2C1-4147-AC6F-5F90834F300E}" type="pres">
      <dgm:prSet presAssocID="{70F2E528-EB81-4994-BD37-CAEB44E2CBE1}" presName="thickLine" presStyleLbl="alignNode1" presStyleIdx="8" presStyleCnt="10"/>
      <dgm:spPr/>
    </dgm:pt>
    <dgm:pt modelId="{87082FAF-ABC4-4B64-A107-47CD90623094}" type="pres">
      <dgm:prSet presAssocID="{70F2E528-EB81-4994-BD37-CAEB44E2CBE1}" presName="horz1" presStyleCnt="0"/>
      <dgm:spPr/>
    </dgm:pt>
    <dgm:pt modelId="{0001E171-8067-4745-9AF8-D73C6E3F92F0}" type="pres">
      <dgm:prSet presAssocID="{70F2E528-EB81-4994-BD37-CAEB44E2CBE1}" presName="tx1" presStyleLbl="revTx" presStyleIdx="8" presStyleCnt="10"/>
      <dgm:spPr/>
    </dgm:pt>
    <dgm:pt modelId="{FB90BBB3-4515-4659-BBC3-A7ED1E4F4ABB}" type="pres">
      <dgm:prSet presAssocID="{70F2E528-EB81-4994-BD37-CAEB44E2CBE1}" presName="vert1" presStyleCnt="0"/>
      <dgm:spPr/>
    </dgm:pt>
    <dgm:pt modelId="{BCBC7D43-6331-42EF-8BD8-CA047CA61F20}" type="pres">
      <dgm:prSet presAssocID="{D7AA93E2-A2D5-4B94-BA8D-5530D2EE1720}" presName="thickLine" presStyleLbl="alignNode1" presStyleIdx="9" presStyleCnt="10"/>
      <dgm:spPr/>
    </dgm:pt>
    <dgm:pt modelId="{9EFF0207-E9D2-43AA-8174-2F4BE98818B8}" type="pres">
      <dgm:prSet presAssocID="{D7AA93E2-A2D5-4B94-BA8D-5530D2EE1720}" presName="horz1" presStyleCnt="0"/>
      <dgm:spPr/>
    </dgm:pt>
    <dgm:pt modelId="{F9240F89-47C0-47A1-A6A6-21C823162C27}" type="pres">
      <dgm:prSet presAssocID="{D7AA93E2-A2D5-4B94-BA8D-5530D2EE1720}" presName="tx1" presStyleLbl="revTx" presStyleIdx="9" presStyleCnt="10"/>
      <dgm:spPr/>
    </dgm:pt>
    <dgm:pt modelId="{03A8EFFD-BFD2-4D64-8F68-82065E151A36}" type="pres">
      <dgm:prSet presAssocID="{D7AA93E2-A2D5-4B94-BA8D-5530D2EE1720}" presName="vert1" presStyleCnt="0"/>
      <dgm:spPr/>
    </dgm:pt>
  </dgm:ptLst>
  <dgm:cxnLst>
    <dgm:cxn modelId="{B74FBA0E-5A58-4F5A-BB67-D3D4B7BA222A}" srcId="{29F2F252-CF53-4F27-8044-7B23B11775B3}" destId="{39E21280-E05C-4D7B-BCF5-E72FB7E63772}" srcOrd="1" destOrd="0" parTransId="{D6361FD6-DE09-4C80-BECB-703D2116DB66}" sibTransId="{5D693DEF-26A3-407F-A4B7-B02382829265}"/>
    <dgm:cxn modelId="{7D0D8A12-C5FF-450B-A325-9DD89DF60CF1}" type="presOf" srcId="{A589AF13-CB9F-4AFF-9937-EEB89CDDA74E}" destId="{C7B0C7CA-6FD9-455B-94F9-F1EBB3A35E1E}" srcOrd="0" destOrd="0" presId="urn:microsoft.com/office/officeart/2008/layout/LinedList"/>
    <dgm:cxn modelId="{C4849314-4BAA-4C7B-91C8-59908AE0FC09}" srcId="{29F2F252-CF53-4F27-8044-7B23B11775B3}" destId="{D51A0E2A-FC59-4B19-A61D-322E40CC247D}" srcOrd="6" destOrd="0" parTransId="{83B83984-B570-483A-AC61-3AEDD78E6841}" sibTransId="{E213F2E2-710C-4F55-BD43-97DFBB35FEC2}"/>
    <dgm:cxn modelId="{4015A717-AEB2-4CBF-B0CA-3F9A1354BDF1}" type="presOf" srcId="{D7AA93E2-A2D5-4B94-BA8D-5530D2EE1720}" destId="{F9240F89-47C0-47A1-A6A6-21C823162C27}" srcOrd="0" destOrd="0" presId="urn:microsoft.com/office/officeart/2008/layout/LinedList"/>
    <dgm:cxn modelId="{0071E61D-3DA2-4DB7-A5B0-72AED35F3E0B}" type="presOf" srcId="{70F2E528-EB81-4994-BD37-CAEB44E2CBE1}" destId="{0001E171-8067-4745-9AF8-D73C6E3F92F0}" srcOrd="0" destOrd="0" presId="urn:microsoft.com/office/officeart/2008/layout/LinedList"/>
    <dgm:cxn modelId="{DD33EA23-EDB1-4FFC-A899-25D4A91C1158}" srcId="{29F2F252-CF53-4F27-8044-7B23B11775B3}" destId="{26AC47D5-2219-4A33-B139-56B97BD3FD37}" srcOrd="3" destOrd="0" parTransId="{929C6536-8EA8-4E04-805C-0BDF6CC561EF}" sibTransId="{7982C1F4-E2F0-47B7-9491-109D8A98BA44}"/>
    <dgm:cxn modelId="{3C1F7631-4F2F-42C2-91F9-7443A77DE3A2}" srcId="{29F2F252-CF53-4F27-8044-7B23B11775B3}" destId="{E49E81FB-DD1E-4D8A-AF42-79244BD03B4E}" srcOrd="4" destOrd="0" parTransId="{BE549BE3-0740-40A2-AC6A-17399DDB00F6}" sibTransId="{5CBEA72C-B348-4CF0-B832-C79E9084A348}"/>
    <dgm:cxn modelId="{10ECA63B-118E-491B-A786-6E42A4521A1F}" type="presOf" srcId="{26AC47D5-2219-4A33-B139-56B97BD3FD37}" destId="{218D5F0D-B958-4E14-88D8-A4C3DBA40613}" srcOrd="0" destOrd="0" presId="urn:microsoft.com/office/officeart/2008/layout/LinedList"/>
    <dgm:cxn modelId="{97E57141-5F3D-4F30-8C63-A4C26EAE658A}" type="presOf" srcId="{39E21280-E05C-4D7B-BCF5-E72FB7E63772}" destId="{BA375698-BE15-4A03-BABC-823FCC45A5D6}" srcOrd="0" destOrd="0" presId="urn:microsoft.com/office/officeart/2008/layout/LinedList"/>
    <dgm:cxn modelId="{A0B16244-984C-4CF1-9A77-42740110FC25}" type="presOf" srcId="{7666AA4E-F57B-45CB-A6FE-C191CAE68327}" destId="{64C319DE-DC43-4E25-85EE-908F0DF163BC}" srcOrd="0" destOrd="0" presId="urn:microsoft.com/office/officeart/2008/layout/LinedList"/>
    <dgm:cxn modelId="{E63D8F4F-2F09-4CFB-9027-D84618660F26}" srcId="{29F2F252-CF53-4F27-8044-7B23B11775B3}" destId="{D7AA93E2-A2D5-4B94-BA8D-5530D2EE1720}" srcOrd="9" destOrd="0" parTransId="{7E1D8D1C-7BB4-4173-BCA9-38321ED8EC90}" sibTransId="{F422DF74-A04D-4219-AED5-1C7ACE2BBD58}"/>
    <dgm:cxn modelId="{FAF09774-780B-4920-9E43-BBF1AA525F8E}" type="presOf" srcId="{E49E81FB-DD1E-4D8A-AF42-79244BD03B4E}" destId="{A90B0E1C-BD08-4AE2-9EBB-7776B939A1D9}" srcOrd="0" destOrd="0" presId="urn:microsoft.com/office/officeart/2008/layout/LinedList"/>
    <dgm:cxn modelId="{475C0A93-4136-4823-AD17-62B66368534E}" srcId="{29F2F252-CF53-4F27-8044-7B23B11775B3}" destId="{70F2E528-EB81-4994-BD37-CAEB44E2CBE1}" srcOrd="8" destOrd="0" parTransId="{D4EE920D-0E29-4021-A603-6212DD8E5198}" sibTransId="{EA4A8C86-0579-4358-B270-F6AEC9DC8E15}"/>
    <dgm:cxn modelId="{632677A8-0BA5-435D-91BB-B4BE3DE22D75}" srcId="{29F2F252-CF53-4F27-8044-7B23B11775B3}" destId="{7666AA4E-F57B-45CB-A6FE-C191CAE68327}" srcOrd="0" destOrd="0" parTransId="{A35F111D-7135-401D-B423-42A5B5473894}" sibTransId="{2253028C-E31D-4797-9354-7F4BEE980E64}"/>
    <dgm:cxn modelId="{3FC88AC8-AAD4-421E-AB3F-E349086B2282}" srcId="{29F2F252-CF53-4F27-8044-7B23B11775B3}" destId="{A589AF13-CB9F-4AFF-9937-EEB89CDDA74E}" srcOrd="7" destOrd="0" parTransId="{14E8E2B9-5728-4B29-A1F6-972B70BCBFF5}" sibTransId="{087100A6-A5BC-4D6E-A4ED-6B021BE24150}"/>
    <dgm:cxn modelId="{BAA384D2-1D09-43CA-972B-C6F5F7491E98}" type="presOf" srcId="{D51A0E2A-FC59-4B19-A61D-322E40CC247D}" destId="{410CDBDE-DA00-4D72-AA89-3820F965D9C9}" srcOrd="0" destOrd="0" presId="urn:microsoft.com/office/officeart/2008/layout/LinedList"/>
    <dgm:cxn modelId="{AAA733D6-6F42-45C9-827F-0270BBE3CC7F}" type="presOf" srcId="{49D0FAB3-3F34-4A8F-BE1A-60969DC0FF35}" destId="{785D6E95-7EBC-4ACE-A960-61E5942589FB}" srcOrd="0" destOrd="0" presId="urn:microsoft.com/office/officeart/2008/layout/LinedList"/>
    <dgm:cxn modelId="{51FF5BD6-42FE-41F3-9CDE-8F10E7BDDD84}" srcId="{29F2F252-CF53-4F27-8044-7B23B11775B3}" destId="{49D0FAB3-3F34-4A8F-BE1A-60969DC0FF35}" srcOrd="5" destOrd="0" parTransId="{9E10E4FC-270C-42C8-BF5C-F969091E9CAA}" sibTransId="{ED9630EB-8487-4540-B5F6-A46623689A65}"/>
    <dgm:cxn modelId="{3BFD46E7-7093-41B2-9B4A-C2F222962D97}" type="presOf" srcId="{70383E0B-2B05-4C89-9812-2FC0576CCFFB}" destId="{4A1F3AFD-A458-444E-8EF7-BCA960F1B223}" srcOrd="0" destOrd="0" presId="urn:microsoft.com/office/officeart/2008/layout/LinedList"/>
    <dgm:cxn modelId="{C14800F2-750D-492A-A59C-7BCD77399D32}" type="presOf" srcId="{29F2F252-CF53-4F27-8044-7B23B11775B3}" destId="{FF4F9238-AFCC-454C-BC13-B873A3B05CD8}" srcOrd="0" destOrd="0" presId="urn:microsoft.com/office/officeart/2008/layout/LinedList"/>
    <dgm:cxn modelId="{4AF7E9F3-B6FB-4B06-BA5D-B7DDE5771741}" srcId="{29F2F252-CF53-4F27-8044-7B23B11775B3}" destId="{70383E0B-2B05-4C89-9812-2FC0576CCFFB}" srcOrd="2" destOrd="0" parTransId="{25AAC9BF-DCE5-4B56-BFAE-54678DE20D2C}" sibTransId="{6613BD06-A403-4BF7-858A-036B6DCB616F}"/>
    <dgm:cxn modelId="{E7F650A3-D9B3-42E5-AA25-CC069D0DDA75}" type="presParOf" srcId="{FF4F9238-AFCC-454C-BC13-B873A3B05CD8}" destId="{D99FFE9F-68F3-4D51-96AD-A6260379AC75}" srcOrd="0" destOrd="0" presId="urn:microsoft.com/office/officeart/2008/layout/LinedList"/>
    <dgm:cxn modelId="{440B23F0-E9AD-40A1-B55C-34D3E382EAAD}" type="presParOf" srcId="{FF4F9238-AFCC-454C-BC13-B873A3B05CD8}" destId="{E15A383C-5200-496D-AD1C-E357870E0058}" srcOrd="1" destOrd="0" presId="urn:microsoft.com/office/officeart/2008/layout/LinedList"/>
    <dgm:cxn modelId="{B17D0F10-E078-4ADE-B4AC-6B0F75568C51}" type="presParOf" srcId="{E15A383C-5200-496D-AD1C-E357870E0058}" destId="{64C319DE-DC43-4E25-85EE-908F0DF163BC}" srcOrd="0" destOrd="0" presId="urn:microsoft.com/office/officeart/2008/layout/LinedList"/>
    <dgm:cxn modelId="{59BD695D-5808-4CF7-A776-3D6A8D465A51}" type="presParOf" srcId="{E15A383C-5200-496D-AD1C-E357870E0058}" destId="{7F4DA803-C049-44F7-8411-74ECBB341BF8}" srcOrd="1" destOrd="0" presId="urn:microsoft.com/office/officeart/2008/layout/LinedList"/>
    <dgm:cxn modelId="{F90FC824-37FB-4FAD-82B0-2E65A948DC77}" type="presParOf" srcId="{FF4F9238-AFCC-454C-BC13-B873A3B05CD8}" destId="{B8B6A85D-2689-4494-A332-E22EDA652C42}" srcOrd="2" destOrd="0" presId="urn:microsoft.com/office/officeart/2008/layout/LinedList"/>
    <dgm:cxn modelId="{5AD8FC35-6FEA-4359-BF13-3D0D529BBA88}" type="presParOf" srcId="{FF4F9238-AFCC-454C-BC13-B873A3B05CD8}" destId="{36FE0E1F-34F2-484C-9742-70E5F9DF9970}" srcOrd="3" destOrd="0" presId="urn:microsoft.com/office/officeart/2008/layout/LinedList"/>
    <dgm:cxn modelId="{58AD5202-3CC4-43FE-A5F7-5773A020CA31}" type="presParOf" srcId="{36FE0E1F-34F2-484C-9742-70E5F9DF9970}" destId="{BA375698-BE15-4A03-BABC-823FCC45A5D6}" srcOrd="0" destOrd="0" presId="urn:microsoft.com/office/officeart/2008/layout/LinedList"/>
    <dgm:cxn modelId="{8CDDF794-3A01-474C-8BB5-D3491F19B740}" type="presParOf" srcId="{36FE0E1F-34F2-484C-9742-70E5F9DF9970}" destId="{8082190C-5F8F-40E0-8796-1E33C07A19EA}" srcOrd="1" destOrd="0" presId="urn:microsoft.com/office/officeart/2008/layout/LinedList"/>
    <dgm:cxn modelId="{7A2EC9F0-2A19-4FC5-8CB3-CA3BC7ACA1FE}" type="presParOf" srcId="{FF4F9238-AFCC-454C-BC13-B873A3B05CD8}" destId="{230ADD07-73F7-4438-BEA1-8F37C93695CD}" srcOrd="4" destOrd="0" presId="urn:microsoft.com/office/officeart/2008/layout/LinedList"/>
    <dgm:cxn modelId="{A33825F0-79CB-4DD6-9346-F4EBCC7CF35A}" type="presParOf" srcId="{FF4F9238-AFCC-454C-BC13-B873A3B05CD8}" destId="{20C29A25-B2E5-45B0-A0C3-63286A347909}" srcOrd="5" destOrd="0" presId="urn:microsoft.com/office/officeart/2008/layout/LinedList"/>
    <dgm:cxn modelId="{0FAF937C-016A-4003-9AF4-EAEBD550D564}" type="presParOf" srcId="{20C29A25-B2E5-45B0-A0C3-63286A347909}" destId="{4A1F3AFD-A458-444E-8EF7-BCA960F1B223}" srcOrd="0" destOrd="0" presId="urn:microsoft.com/office/officeart/2008/layout/LinedList"/>
    <dgm:cxn modelId="{AC3A90EF-4B07-47B5-A1BC-8C4EE8C652FB}" type="presParOf" srcId="{20C29A25-B2E5-45B0-A0C3-63286A347909}" destId="{B2BC9CFC-8A16-4B39-81F1-463FD7292614}" srcOrd="1" destOrd="0" presId="urn:microsoft.com/office/officeart/2008/layout/LinedList"/>
    <dgm:cxn modelId="{8BA12A75-61D5-4AF4-956F-BF284262CDC5}" type="presParOf" srcId="{FF4F9238-AFCC-454C-BC13-B873A3B05CD8}" destId="{FE0A803D-5C13-4C03-8AAB-B0643F8754E1}" srcOrd="6" destOrd="0" presId="urn:microsoft.com/office/officeart/2008/layout/LinedList"/>
    <dgm:cxn modelId="{36644284-B355-4B05-B004-886125D0B447}" type="presParOf" srcId="{FF4F9238-AFCC-454C-BC13-B873A3B05CD8}" destId="{A90301EC-5FE3-4E36-98AC-F9EEB379F192}" srcOrd="7" destOrd="0" presId="urn:microsoft.com/office/officeart/2008/layout/LinedList"/>
    <dgm:cxn modelId="{16C7739D-03EF-44BB-A293-05ED4F9001C8}" type="presParOf" srcId="{A90301EC-5FE3-4E36-98AC-F9EEB379F192}" destId="{218D5F0D-B958-4E14-88D8-A4C3DBA40613}" srcOrd="0" destOrd="0" presId="urn:microsoft.com/office/officeart/2008/layout/LinedList"/>
    <dgm:cxn modelId="{383B2EF8-B81F-40B5-916B-6AFEFD8287AF}" type="presParOf" srcId="{A90301EC-5FE3-4E36-98AC-F9EEB379F192}" destId="{F5B788BC-07D5-4334-94BE-A4444740AE34}" srcOrd="1" destOrd="0" presId="urn:microsoft.com/office/officeart/2008/layout/LinedList"/>
    <dgm:cxn modelId="{403E228D-C2B3-4027-A327-3AE220A14AE1}" type="presParOf" srcId="{FF4F9238-AFCC-454C-BC13-B873A3B05CD8}" destId="{B69D2433-8C74-4650-968A-32D36BB39599}" srcOrd="8" destOrd="0" presId="urn:microsoft.com/office/officeart/2008/layout/LinedList"/>
    <dgm:cxn modelId="{BBBA4CF8-259C-4CEF-9CA4-41FDB8F2A99D}" type="presParOf" srcId="{FF4F9238-AFCC-454C-BC13-B873A3B05CD8}" destId="{043A5354-AAC8-4CC6-8EA3-BED00DA80C6C}" srcOrd="9" destOrd="0" presId="urn:microsoft.com/office/officeart/2008/layout/LinedList"/>
    <dgm:cxn modelId="{690CA9D7-3168-49A9-94ED-78D4F6255782}" type="presParOf" srcId="{043A5354-AAC8-4CC6-8EA3-BED00DA80C6C}" destId="{A90B0E1C-BD08-4AE2-9EBB-7776B939A1D9}" srcOrd="0" destOrd="0" presId="urn:microsoft.com/office/officeart/2008/layout/LinedList"/>
    <dgm:cxn modelId="{2AA6D964-8785-457A-9D94-4E7F0BDCB2F4}" type="presParOf" srcId="{043A5354-AAC8-4CC6-8EA3-BED00DA80C6C}" destId="{C0EA2CE1-6FF0-4F5B-905F-EB35BB1FB692}" srcOrd="1" destOrd="0" presId="urn:microsoft.com/office/officeart/2008/layout/LinedList"/>
    <dgm:cxn modelId="{909D2CB1-A77A-4412-ABD7-E4E4899E53A4}" type="presParOf" srcId="{FF4F9238-AFCC-454C-BC13-B873A3B05CD8}" destId="{4F8E24F3-5DC5-4174-A182-F4E818E7E1ED}" srcOrd="10" destOrd="0" presId="urn:microsoft.com/office/officeart/2008/layout/LinedList"/>
    <dgm:cxn modelId="{8D89DAEA-AD8E-47D5-B8A3-2DCD6FC8FC8B}" type="presParOf" srcId="{FF4F9238-AFCC-454C-BC13-B873A3B05CD8}" destId="{76A577A8-2E7B-4860-A09C-1472DFE45330}" srcOrd="11" destOrd="0" presId="urn:microsoft.com/office/officeart/2008/layout/LinedList"/>
    <dgm:cxn modelId="{EF365FB9-319E-4171-A662-F785DF99A67A}" type="presParOf" srcId="{76A577A8-2E7B-4860-A09C-1472DFE45330}" destId="{785D6E95-7EBC-4ACE-A960-61E5942589FB}" srcOrd="0" destOrd="0" presId="urn:microsoft.com/office/officeart/2008/layout/LinedList"/>
    <dgm:cxn modelId="{C8EF999E-D471-4077-BE9B-E698C701099D}" type="presParOf" srcId="{76A577A8-2E7B-4860-A09C-1472DFE45330}" destId="{43C31A04-53E8-4882-81F0-6998A5D3BE82}" srcOrd="1" destOrd="0" presId="urn:microsoft.com/office/officeart/2008/layout/LinedList"/>
    <dgm:cxn modelId="{56604F09-5A14-463B-8E64-73B9D1001290}" type="presParOf" srcId="{FF4F9238-AFCC-454C-BC13-B873A3B05CD8}" destId="{8414A0A2-8B17-4E88-B742-1E08A779FEFC}" srcOrd="12" destOrd="0" presId="urn:microsoft.com/office/officeart/2008/layout/LinedList"/>
    <dgm:cxn modelId="{FD9CBB62-296A-46A9-8F45-D3B92435393C}" type="presParOf" srcId="{FF4F9238-AFCC-454C-BC13-B873A3B05CD8}" destId="{118177A0-A04F-4C13-932E-A3E67968D7BF}" srcOrd="13" destOrd="0" presId="urn:microsoft.com/office/officeart/2008/layout/LinedList"/>
    <dgm:cxn modelId="{65CD804A-A5E2-4E4D-8AEA-7B3E62DF2B09}" type="presParOf" srcId="{118177A0-A04F-4C13-932E-A3E67968D7BF}" destId="{410CDBDE-DA00-4D72-AA89-3820F965D9C9}" srcOrd="0" destOrd="0" presId="urn:microsoft.com/office/officeart/2008/layout/LinedList"/>
    <dgm:cxn modelId="{99FBB741-A998-448A-9D51-3331325940F5}" type="presParOf" srcId="{118177A0-A04F-4C13-932E-A3E67968D7BF}" destId="{0C3608B7-CA2A-46FD-A5D7-960C6ED57EC8}" srcOrd="1" destOrd="0" presId="urn:microsoft.com/office/officeart/2008/layout/LinedList"/>
    <dgm:cxn modelId="{4E4DB54C-AB3E-40BF-AFD5-EB28123D6D72}" type="presParOf" srcId="{FF4F9238-AFCC-454C-BC13-B873A3B05CD8}" destId="{860E64A0-789C-4D36-89D5-68C21D02B934}" srcOrd="14" destOrd="0" presId="urn:microsoft.com/office/officeart/2008/layout/LinedList"/>
    <dgm:cxn modelId="{CE445BE1-AEC3-410F-AF70-C39103C1C76C}" type="presParOf" srcId="{FF4F9238-AFCC-454C-BC13-B873A3B05CD8}" destId="{406D0B7E-2D54-4D89-A17A-A48F26AD51B3}" srcOrd="15" destOrd="0" presId="urn:microsoft.com/office/officeart/2008/layout/LinedList"/>
    <dgm:cxn modelId="{284DE195-EDBE-4585-BA6E-BF97039D0E53}" type="presParOf" srcId="{406D0B7E-2D54-4D89-A17A-A48F26AD51B3}" destId="{C7B0C7CA-6FD9-455B-94F9-F1EBB3A35E1E}" srcOrd="0" destOrd="0" presId="urn:microsoft.com/office/officeart/2008/layout/LinedList"/>
    <dgm:cxn modelId="{50D7C8E5-97BC-4036-9517-66FD35090D23}" type="presParOf" srcId="{406D0B7E-2D54-4D89-A17A-A48F26AD51B3}" destId="{EB6A9E1A-7083-4830-9EE3-F0A85A2C5B1E}" srcOrd="1" destOrd="0" presId="urn:microsoft.com/office/officeart/2008/layout/LinedList"/>
    <dgm:cxn modelId="{0D9C166C-2942-440B-909E-46F2BEFF6170}" type="presParOf" srcId="{FF4F9238-AFCC-454C-BC13-B873A3B05CD8}" destId="{6D9CB601-D2C1-4147-AC6F-5F90834F300E}" srcOrd="16" destOrd="0" presId="urn:microsoft.com/office/officeart/2008/layout/LinedList"/>
    <dgm:cxn modelId="{88954894-2691-4A06-855F-08C555CBB145}" type="presParOf" srcId="{FF4F9238-AFCC-454C-BC13-B873A3B05CD8}" destId="{87082FAF-ABC4-4B64-A107-47CD90623094}" srcOrd="17" destOrd="0" presId="urn:microsoft.com/office/officeart/2008/layout/LinedList"/>
    <dgm:cxn modelId="{2E5AEA1F-4C1B-40F8-A914-877F57EC1120}" type="presParOf" srcId="{87082FAF-ABC4-4B64-A107-47CD90623094}" destId="{0001E171-8067-4745-9AF8-D73C6E3F92F0}" srcOrd="0" destOrd="0" presId="urn:microsoft.com/office/officeart/2008/layout/LinedList"/>
    <dgm:cxn modelId="{62929998-D961-4856-8371-9945730F97F9}" type="presParOf" srcId="{87082FAF-ABC4-4B64-A107-47CD90623094}" destId="{FB90BBB3-4515-4659-BBC3-A7ED1E4F4ABB}" srcOrd="1" destOrd="0" presId="urn:microsoft.com/office/officeart/2008/layout/LinedList"/>
    <dgm:cxn modelId="{325C0804-2DC4-4442-BC64-E6513A7BD0D4}" type="presParOf" srcId="{FF4F9238-AFCC-454C-BC13-B873A3B05CD8}" destId="{BCBC7D43-6331-42EF-8BD8-CA047CA61F20}" srcOrd="18" destOrd="0" presId="urn:microsoft.com/office/officeart/2008/layout/LinedList"/>
    <dgm:cxn modelId="{5A9C1CB0-93F2-4D54-BA20-EDBA744B7A85}" type="presParOf" srcId="{FF4F9238-AFCC-454C-BC13-B873A3B05CD8}" destId="{9EFF0207-E9D2-43AA-8174-2F4BE98818B8}" srcOrd="19" destOrd="0" presId="urn:microsoft.com/office/officeart/2008/layout/LinedList"/>
    <dgm:cxn modelId="{D791DAE6-4594-4D98-B2E5-109D383D921C}" type="presParOf" srcId="{9EFF0207-E9D2-43AA-8174-2F4BE98818B8}" destId="{F9240F89-47C0-47A1-A6A6-21C823162C27}" srcOrd="0" destOrd="0" presId="urn:microsoft.com/office/officeart/2008/layout/LinedList"/>
    <dgm:cxn modelId="{6C6BA097-23CB-4F98-9C80-C376FB03D6A6}" type="presParOf" srcId="{9EFF0207-E9D2-43AA-8174-2F4BE98818B8}" destId="{03A8EFFD-BFD2-4D64-8F68-82065E151A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10EB85-C8CC-47DC-AD09-34F5BF7978B6}"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92E72A57-9965-4595-9F48-E8847452DA4B}">
      <dgm:prSet/>
      <dgm:spPr/>
      <dgm:t>
        <a:bodyPr/>
        <a:lstStyle/>
        <a:p>
          <a:r>
            <a:rPr lang="en-US"/>
            <a:t>“Never doubt that a small group of thoughtful, committed citizens can change the world; indeed, it’s the only thing that ever has.”</a:t>
          </a:r>
        </a:p>
      </dgm:t>
    </dgm:pt>
    <dgm:pt modelId="{39506125-65D1-4236-92F4-8170F03CA5C5}" type="parTrans" cxnId="{C4D01CF2-D24E-4659-AF99-087472308629}">
      <dgm:prSet/>
      <dgm:spPr/>
      <dgm:t>
        <a:bodyPr/>
        <a:lstStyle/>
        <a:p>
          <a:endParaRPr lang="en-US"/>
        </a:p>
      </dgm:t>
    </dgm:pt>
    <dgm:pt modelId="{951CE294-44E9-4176-8AA4-89F1C91B8033}" type="sibTrans" cxnId="{C4D01CF2-D24E-4659-AF99-087472308629}">
      <dgm:prSet/>
      <dgm:spPr/>
      <dgm:t>
        <a:bodyPr/>
        <a:lstStyle/>
        <a:p>
          <a:endParaRPr lang="en-US"/>
        </a:p>
      </dgm:t>
    </dgm:pt>
    <dgm:pt modelId="{F4A93B0A-407B-48F6-9A9E-D27AA62A4B60}">
      <dgm:prSet/>
      <dgm:spPr/>
      <dgm:t>
        <a:bodyPr/>
        <a:lstStyle/>
        <a:p>
          <a:r>
            <a:rPr lang="en-US" b="1"/>
            <a:t>Margaret Mead</a:t>
          </a:r>
          <a:endParaRPr lang="en-US"/>
        </a:p>
      </dgm:t>
    </dgm:pt>
    <dgm:pt modelId="{5F56048D-1359-40C1-99B5-29FAD51B4A24}" type="parTrans" cxnId="{A985AF38-2D31-43FE-BA86-D8F9DDA8721B}">
      <dgm:prSet/>
      <dgm:spPr/>
      <dgm:t>
        <a:bodyPr/>
        <a:lstStyle/>
        <a:p>
          <a:endParaRPr lang="en-US"/>
        </a:p>
      </dgm:t>
    </dgm:pt>
    <dgm:pt modelId="{E854D7A5-EEF9-4B90-A943-0A6D27797665}" type="sibTrans" cxnId="{A985AF38-2D31-43FE-BA86-D8F9DDA8721B}">
      <dgm:prSet/>
      <dgm:spPr/>
      <dgm:t>
        <a:bodyPr/>
        <a:lstStyle/>
        <a:p>
          <a:endParaRPr lang="en-US"/>
        </a:p>
      </dgm:t>
    </dgm:pt>
    <dgm:pt modelId="{6A381FDD-1151-41E0-A83B-1C64B204523D}" type="pres">
      <dgm:prSet presAssocID="{7C10EB85-C8CC-47DC-AD09-34F5BF7978B6}" presName="vert0" presStyleCnt="0">
        <dgm:presLayoutVars>
          <dgm:dir/>
          <dgm:animOne val="branch"/>
          <dgm:animLvl val="lvl"/>
        </dgm:presLayoutVars>
      </dgm:prSet>
      <dgm:spPr/>
    </dgm:pt>
    <dgm:pt modelId="{45346E80-11D4-4B2F-9902-42138C939E4A}" type="pres">
      <dgm:prSet presAssocID="{92E72A57-9965-4595-9F48-E8847452DA4B}" presName="thickLine" presStyleLbl="alignNode1" presStyleIdx="0" presStyleCnt="2"/>
      <dgm:spPr/>
    </dgm:pt>
    <dgm:pt modelId="{4FF26F09-429C-4E00-9388-DE4133FD601D}" type="pres">
      <dgm:prSet presAssocID="{92E72A57-9965-4595-9F48-E8847452DA4B}" presName="horz1" presStyleCnt="0"/>
      <dgm:spPr/>
    </dgm:pt>
    <dgm:pt modelId="{C77CFBE5-9BD1-4040-9D7F-0B6F60CFE2A4}" type="pres">
      <dgm:prSet presAssocID="{92E72A57-9965-4595-9F48-E8847452DA4B}" presName="tx1" presStyleLbl="revTx" presStyleIdx="0" presStyleCnt="2"/>
      <dgm:spPr/>
    </dgm:pt>
    <dgm:pt modelId="{538B2BF5-C20E-42D6-BBB6-F6124D71CA13}" type="pres">
      <dgm:prSet presAssocID="{92E72A57-9965-4595-9F48-E8847452DA4B}" presName="vert1" presStyleCnt="0"/>
      <dgm:spPr/>
    </dgm:pt>
    <dgm:pt modelId="{84BA0A0B-5662-4BF0-ACFA-84949420CCBB}" type="pres">
      <dgm:prSet presAssocID="{F4A93B0A-407B-48F6-9A9E-D27AA62A4B60}" presName="thickLine" presStyleLbl="alignNode1" presStyleIdx="1" presStyleCnt="2"/>
      <dgm:spPr/>
    </dgm:pt>
    <dgm:pt modelId="{3417943C-0BA6-4CA8-A21A-C5B03FD6898C}" type="pres">
      <dgm:prSet presAssocID="{F4A93B0A-407B-48F6-9A9E-D27AA62A4B60}" presName="horz1" presStyleCnt="0"/>
      <dgm:spPr/>
    </dgm:pt>
    <dgm:pt modelId="{6C745DF3-0BC8-4D35-8EE1-FA8D96E15C5C}" type="pres">
      <dgm:prSet presAssocID="{F4A93B0A-407B-48F6-9A9E-D27AA62A4B60}" presName="tx1" presStyleLbl="revTx" presStyleIdx="1" presStyleCnt="2"/>
      <dgm:spPr/>
    </dgm:pt>
    <dgm:pt modelId="{3B11D6FB-791A-4A85-B90B-8FF9A0DBED86}" type="pres">
      <dgm:prSet presAssocID="{F4A93B0A-407B-48F6-9A9E-D27AA62A4B60}" presName="vert1" presStyleCnt="0"/>
      <dgm:spPr/>
    </dgm:pt>
  </dgm:ptLst>
  <dgm:cxnLst>
    <dgm:cxn modelId="{A985AF38-2D31-43FE-BA86-D8F9DDA8721B}" srcId="{7C10EB85-C8CC-47DC-AD09-34F5BF7978B6}" destId="{F4A93B0A-407B-48F6-9A9E-D27AA62A4B60}" srcOrd="1" destOrd="0" parTransId="{5F56048D-1359-40C1-99B5-29FAD51B4A24}" sibTransId="{E854D7A5-EEF9-4B90-A943-0A6D27797665}"/>
    <dgm:cxn modelId="{6230D559-7157-4467-AC3B-7F30AA7924D3}" type="presOf" srcId="{F4A93B0A-407B-48F6-9A9E-D27AA62A4B60}" destId="{6C745DF3-0BC8-4D35-8EE1-FA8D96E15C5C}" srcOrd="0" destOrd="0" presId="urn:microsoft.com/office/officeart/2008/layout/LinedList"/>
    <dgm:cxn modelId="{A6818286-1D10-4A52-8E37-2C09A168EC5D}" type="presOf" srcId="{7C10EB85-C8CC-47DC-AD09-34F5BF7978B6}" destId="{6A381FDD-1151-41E0-A83B-1C64B204523D}" srcOrd="0" destOrd="0" presId="urn:microsoft.com/office/officeart/2008/layout/LinedList"/>
    <dgm:cxn modelId="{2FE0CDEB-8EB6-4FC8-B89B-1663ABDC84B3}" type="presOf" srcId="{92E72A57-9965-4595-9F48-E8847452DA4B}" destId="{C77CFBE5-9BD1-4040-9D7F-0B6F60CFE2A4}" srcOrd="0" destOrd="0" presId="urn:microsoft.com/office/officeart/2008/layout/LinedList"/>
    <dgm:cxn modelId="{C4D01CF2-D24E-4659-AF99-087472308629}" srcId="{7C10EB85-C8CC-47DC-AD09-34F5BF7978B6}" destId="{92E72A57-9965-4595-9F48-E8847452DA4B}" srcOrd="0" destOrd="0" parTransId="{39506125-65D1-4236-92F4-8170F03CA5C5}" sibTransId="{951CE294-44E9-4176-8AA4-89F1C91B8033}"/>
    <dgm:cxn modelId="{7D89D22E-E8FB-472F-849A-951D5D454BE9}" type="presParOf" srcId="{6A381FDD-1151-41E0-A83B-1C64B204523D}" destId="{45346E80-11D4-4B2F-9902-42138C939E4A}" srcOrd="0" destOrd="0" presId="urn:microsoft.com/office/officeart/2008/layout/LinedList"/>
    <dgm:cxn modelId="{1C0A35B8-23E3-4580-B84A-67CB64EB628F}" type="presParOf" srcId="{6A381FDD-1151-41E0-A83B-1C64B204523D}" destId="{4FF26F09-429C-4E00-9388-DE4133FD601D}" srcOrd="1" destOrd="0" presId="urn:microsoft.com/office/officeart/2008/layout/LinedList"/>
    <dgm:cxn modelId="{6CC57F7A-8C09-4253-930E-36EFD4F0C4E2}" type="presParOf" srcId="{4FF26F09-429C-4E00-9388-DE4133FD601D}" destId="{C77CFBE5-9BD1-4040-9D7F-0B6F60CFE2A4}" srcOrd="0" destOrd="0" presId="urn:microsoft.com/office/officeart/2008/layout/LinedList"/>
    <dgm:cxn modelId="{29E75774-EE45-4B97-BC2B-2743F8E392FB}" type="presParOf" srcId="{4FF26F09-429C-4E00-9388-DE4133FD601D}" destId="{538B2BF5-C20E-42D6-BBB6-F6124D71CA13}" srcOrd="1" destOrd="0" presId="urn:microsoft.com/office/officeart/2008/layout/LinedList"/>
    <dgm:cxn modelId="{5A49DB00-B736-4E42-869B-C326119B12D7}" type="presParOf" srcId="{6A381FDD-1151-41E0-A83B-1C64B204523D}" destId="{84BA0A0B-5662-4BF0-ACFA-84949420CCBB}" srcOrd="2" destOrd="0" presId="urn:microsoft.com/office/officeart/2008/layout/LinedList"/>
    <dgm:cxn modelId="{FE023B4B-BCA0-4014-A784-617629D11A66}" type="presParOf" srcId="{6A381FDD-1151-41E0-A83B-1C64B204523D}" destId="{3417943C-0BA6-4CA8-A21A-C5B03FD6898C}" srcOrd="3" destOrd="0" presId="urn:microsoft.com/office/officeart/2008/layout/LinedList"/>
    <dgm:cxn modelId="{F113EF31-5BAE-4B9D-940A-35E7BC1EE148}" type="presParOf" srcId="{3417943C-0BA6-4CA8-A21A-C5B03FD6898C}" destId="{6C745DF3-0BC8-4D35-8EE1-FA8D96E15C5C}" srcOrd="0" destOrd="0" presId="urn:microsoft.com/office/officeart/2008/layout/LinedList"/>
    <dgm:cxn modelId="{F2702AA6-146C-497E-8564-BD933EFD59D4}" type="presParOf" srcId="{3417943C-0BA6-4CA8-A21A-C5B03FD6898C}" destId="{3B11D6FB-791A-4A85-B90B-8FF9A0DBED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A03EE-EC84-4747-A6F4-9D292B08960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C9FE9A2-4D23-4CF6-AFCA-7F5CF37AE270}">
      <dgm:prSet/>
      <dgm:spPr/>
      <dgm:t>
        <a:bodyPr/>
        <a:lstStyle/>
        <a:p>
          <a:r>
            <a:rPr lang="en-US"/>
            <a:t>Both Are Diagnosable Clinical Conditions</a:t>
          </a:r>
        </a:p>
      </dgm:t>
    </dgm:pt>
    <dgm:pt modelId="{FA9C6AF4-E8AB-4DA0-9E22-318EC0B5F54C}" type="parTrans" cxnId="{F234AECB-D755-4BC6-9B11-A517840BFF5C}">
      <dgm:prSet/>
      <dgm:spPr/>
      <dgm:t>
        <a:bodyPr/>
        <a:lstStyle/>
        <a:p>
          <a:endParaRPr lang="en-US"/>
        </a:p>
      </dgm:t>
    </dgm:pt>
    <dgm:pt modelId="{88EE2282-9504-4F22-B082-6BF15D418C93}" type="sibTrans" cxnId="{F234AECB-D755-4BC6-9B11-A517840BFF5C}">
      <dgm:prSet/>
      <dgm:spPr/>
      <dgm:t>
        <a:bodyPr/>
        <a:lstStyle/>
        <a:p>
          <a:endParaRPr lang="en-US"/>
        </a:p>
      </dgm:t>
    </dgm:pt>
    <dgm:pt modelId="{82A67F6B-8F00-478C-90A4-AB8538DA969A}">
      <dgm:prSet/>
      <dgm:spPr/>
      <dgm:t>
        <a:bodyPr/>
        <a:lstStyle/>
        <a:p>
          <a:r>
            <a:rPr lang="en-US"/>
            <a:t>Both conditions are defined as clinically significant syndromes that involve:</a:t>
          </a:r>
        </a:p>
      </dgm:t>
    </dgm:pt>
    <dgm:pt modelId="{A44C07F8-C574-46F4-9B43-8EA7D287659B}" type="parTrans" cxnId="{A2F36583-8168-469D-890D-4D8C7575A93C}">
      <dgm:prSet/>
      <dgm:spPr/>
      <dgm:t>
        <a:bodyPr/>
        <a:lstStyle/>
        <a:p>
          <a:endParaRPr lang="en-US"/>
        </a:p>
      </dgm:t>
    </dgm:pt>
    <dgm:pt modelId="{11F12487-9D6C-4270-8B78-71BD66873CA4}" type="sibTrans" cxnId="{A2F36583-8168-469D-890D-4D8C7575A93C}">
      <dgm:prSet/>
      <dgm:spPr/>
      <dgm:t>
        <a:bodyPr/>
        <a:lstStyle/>
        <a:p>
          <a:endParaRPr lang="en-US"/>
        </a:p>
      </dgm:t>
    </dgm:pt>
    <dgm:pt modelId="{09F0FB82-DFEB-46EE-988A-510A6F5B0ACE}">
      <dgm:prSet/>
      <dgm:spPr/>
      <dgm:t>
        <a:bodyPr/>
        <a:lstStyle/>
        <a:p>
          <a:r>
            <a:rPr lang="en-US"/>
            <a:t>Disturbances in behavior, cognition, or emotional regulation</a:t>
          </a:r>
        </a:p>
      </dgm:t>
    </dgm:pt>
    <dgm:pt modelId="{2C2706B6-3E44-4D8F-93B3-0A95383760B2}" type="parTrans" cxnId="{35E82262-4D30-4878-9F98-F3165BAD010F}">
      <dgm:prSet/>
      <dgm:spPr/>
      <dgm:t>
        <a:bodyPr/>
        <a:lstStyle/>
        <a:p>
          <a:endParaRPr lang="en-US"/>
        </a:p>
      </dgm:t>
    </dgm:pt>
    <dgm:pt modelId="{DC4E856D-48C8-49BC-93AF-8CEA24F4CC19}" type="sibTrans" cxnId="{35E82262-4D30-4878-9F98-F3165BAD010F}">
      <dgm:prSet/>
      <dgm:spPr/>
      <dgm:t>
        <a:bodyPr/>
        <a:lstStyle/>
        <a:p>
          <a:endParaRPr lang="en-US"/>
        </a:p>
      </dgm:t>
    </dgm:pt>
    <dgm:pt modelId="{6E212B0F-1814-4029-9AF5-AFE6D7D53006}">
      <dgm:prSet/>
      <dgm:spPr/>
      <dgm:t>
        <a:bodyPr/>
        <a:lstStyle/>
        <a:p>
          <a:r>
            <a:rPr lang="en-US"/>
            <a:t>Clinically significant distress or impairment in functioning</a:t>
          </a:r>
        </a:p>
      </dgm:t>
    </dgm:pt>
    <dgm:pt modelId="{20C949F1-C560-4161-8B08-875928B6934E}" type="parTrans" cxnId="{9CC2C102-645D-4C0B-AE97-65847CE1C901}">
      <dgm:prSet/>
      <dgm:spPr/>
      <dgm:t>
        <a:bodyPr/>
        <a:lstStyle/>
        <a:p>
          <a:endParaRPr lang="en-US"/>
        </a:p>
      </dgm:t>
    </dgm:pt>
    <dgm:pt modelId="{A26D63D3-4867-41BB-A060-4DE623331F4F}" type="sibTrans" cxnId="{9CC2C102-645D-4C0B-AE97-65847CE1C901}">
      <dgm:prSet/>
      <dgm:spPr/>
      <dgm:t>
        <a:bodyPr/>
        <a:lstStyle/>
        <a:p>
          <a:endParaRPr lang="en-US"/>
        </a:p>
      </dgm:t>
    </dgm:pt>
    <dgm:pt modelId="{044D7C19-1901-4A45-8947-10AAA5F2C338}">
      <dgm:prSet/>
      <dgm:spPr/>
      <dgm:t>
        <a:bodyPr/>
        <a:lstStyle/>
        <a:p>
          <a:r>
            <a:rPr lang="en-US"/>
            <a:t>Both must meet specific diagnostic criteria in the DSM-5-TR.</a:t>
          </a:r>
        </a:p>
      </dgm:t>
    </dgm:pt>
    <dgm:pt modelId="{67D6159E-EFB9-46E7-B561-528181547BF1}" type="parTrans" cxnId="{39BA6C68-7D62-48B4-B580-760B1B399A03}">
      <dgm:prSet/>
      <dgm:spPr/>
      <dgm:t>
        <a:bodyPr/>
        <a:lstStyle/>
        <a:p>
          <a:endParaRPr lang="en-US"/>
        </a:p>
      </dgm:t>
    </dgm:pt>
    <dgm:pt modelId="{030250C8-8DE8-48DE-9FD0-7DC9637C7933}" type="sibTrans" cxnId="{39BA6C68-7D62-48B4-B580-760B1B399A03}">
      <dgm:prSet/>
      <dgm:spPr/>
      <dgm:t>
        <a:bodyPr/>
        <a:lstStyle/>
        <a:p>
          <a:endParaRPr lang="en-US"/>
        </a:p>
      </dgm:t>
    </dgm:pt>
    <dgm:pt modelId="{173E45CB-9C5F-426E-BC7A-3729164047BB}">
      <dgm:prSet/>
      <dgm:spPr/>
      <dgm:t>
        <a:bodyPr/>
        <a:lstStyle/>
        <a:p>
          <a:r>
            <a:rPr lang="en-US"/>
            <a:t>Involve Brain-based impairment</a:t>
          </a:r>
        </a:p>
      </dgm:t>
    </dgm:pt>
    <dgm:pt modelId="{B931F36C-844B-496F-8AA7-AD32E331E0A0}" type="parTrans" cxnId="{1946A371-BDEC-4A74-91A2-06A83D848BCB}">
      <dgm:prSet/>
      <dgm:spPr/>
      <dgm:t>
        <a:bodyPr/>
        <a:lstStyle/>
        <a:p>
          <a:endParaRPr lang="en-US"/>
        </a:p>
      </dgm:t>
    </dgm:pt>
    <dgm:pt modelId="{036E51AC-C097-4A6A-8313-0E2019E0AFA7}" type="sibTrans" cxnId="{1946A371-BDEC-4A74-91A2-06A83D848BCB}">
      <dgm:prSet/>
      <dgm:spPr/>
      <dgm:t>
        <a:bodyPr/>
        <a:lstStyle/>
        <a:p>
          <a:endParaRPr lang="en-US"/>
        </a:p>
      </dgm:t>
    </dgm:pt>
    <dgm:pt modelId="{3EE5C420-3CA7-4CC0-98D3-2D4740E16FC9}">
      <dgm:prSet/>
      <dgm:spPr/>
      <dgm:t>
        <a:bodyPr/>
        <a:lstStyle/>
        <a:p>
          <a:r>
            <a:rPr lang="en-US"/>
            <a:t>Have multifactorial causes</a:t>
          </a:r>
        </a:p>
      </dgm:t>
    </dgm:pt>
    <dgm:pt modelId="{5FF22D5F-0B10-455A-9E9B-F082A1AE2589}" type="parTrans" cxnId="{27D80E39-6F7F-4619-B782-0C20C9C0A558}">
      <dgm:prSet/>
      <dgm:spPr/>
      <dgm:t>
        <a:bodyPr/>
        <a:lstStyle/>
        <a:p>
          <a:endParaRPr lang="en-US"/>
        </a:p>
      </dgm:t>
    </dgm:pt>
    <dgm:pt modelId="{CEB46BAD-6E26-471A-973C-9A0D36F70902}" type="sibTrans" cxnId="{27D80E39-6F7F-4619-B782-0C20C9C0A558}">
      <dgm:prSet/>
      <dgm:spPr/>
      <dgm:t>
        <a:bodyPr/>
        <a:lstStyle/>
        <a:p>
          <a:endParaRPr lang="en-US"/>
        </a:p>
      </dgm:t>
    </dgm:pt>
    <dgm:pt modelId="{2FCBA8DC-F229-4298-8CB8-CF2233EBA868}">
      <dgm:prSet/>
      <dgm:spPr/>
      <dgm:t>
        <a:bodyPr/>
        <a:lstStyle/>
        <a:p>
          <a:r>
            <a:rPr lang="en-US"/>
            <a:t>That cause functional impairment</a:t>
          </a:r>
        </a:p>
      </dgm:t>
    </dgm:pt>
    <dgm:pt modelId="{4551E82E-7D42-484A-8C87-66037D9CD624}" type="parTrans" cxnId="{7E497697-AC8B-4383-B987-6FBFB8E74CC1}">
      <dgm:prSet/>
      <dgm:spPr/>
      <dgm:t>
        <a:bodyPr/>
        <a:lstStyle/>
        <a:p>
          <a:endParaRPr lang="en-US"/>
        </a:p>
      </dgm:t>
    </dgm:pt>
    <dgm:pt modelId="{27BA5E6F-F2F0-4A7A-A5F8-58BF7CD204EB}" type="sibTrans" cxnId="{7E497697-AC8B-4383-B987-6FBFB8E74CC1}">
      <dgm:prSet/>
      <dgm:spPr/>
      <dgm:t>
        <a:bodyPr/>
        <a:lstStyle/>
        <a:p>
          <a:endParaRPr lang="en-US"/>
        </a:p>
      </dgm:t>
    </dgm:pt>
    <dgm:pt modelId="{609C96BB-E73E-4268-B4C5-E11D3BCC9BD8}" type="pres">
      <dgm:prSet presAssocID="{84AA03EE-EC84-4747-A6F4-9D292B08960C}" presName="linear" presStyleCnt="0">
        <dgm:presLayoutVars>
          <dgm:animLvl val="lvl"/>
          <dgm:resizeHandles val="exact"/>
        </dgm:presLayoutVars>
      </dgm:prSet>
      <dgm:spPr/>
    </dgm:pt>
    <dgm:pt modelId="{F9684AD0-ED9C-403D-86F7-A0BCF9844DBB}" type="pres">
      <dgm:prSet presAssocID="{FC9FE9A2-4D23-4CF6-AFCA-7F5CF37AE270}" presName="parentText" presStyleLbl="node1" presStyleIdx="0" presStyleCnt="4">
        <dgm:presLayoutVars>
          <dgm:chMax val="0"/>
          <dgm:bulletEnabled val="1"/>
        </dgm:presLayoutVars>
      </dgm:prSet>
      <dgm:spPr/>
    </dgm:pt>
    <dgm:pt modelId="{D2084048-643B-47D8-9250-6D24713B492D}" type="pres">
      <dgm:prSet presAssocID="{FC9FE9A2-4D23-4CF6-AFCA-7F5CF37AE270}" presName="childText" presStyleLbl="revTx" presStyleIdx="0" presStyleCnt="1">
        <dgm:presLayoutVars>
          <dgm:bulletEnabled val="1"/>
        </dgm:presLayoutVars>
      </dgm:prSet>
      <dgm:spPr/>
    </dgm:pt>
    <dgm:pt modelId="{D783A2C9-44F6-432B-B3DE-2D25AC3634BA}" type="pres">
      <dgm:prSet presAssocID="{173E45CB-9C5F-426E-BC7A-3729164047BB}" presName="parentText" presStyleLbl="node1" presStyleIdx="1" presStyleCnt="4">
        <dgm:presLayoutVars>
          <dgm:chMax val="0"/>
          <dgm:bulletEnabled val="1"/>
        </dgm:presLayoutVars>
      </dgm:prSet>
      <dgm:spPr/>
    </dgm:pt>
    <dgm:pt modelId="{814397FD-1BBC-4ECE-9998-D79AC33D27E3}" type="pres">
      <dgm:prSet presAssocID="{036E51AC-C097-4A6A-8313-0E2019E0AFA7}" presName="spacer" presStyleCnt="0"/>
      <dgm:spPr/>
    </dgm:pt>
    <dgm:pt modelId="{A0773B09-AC4C-4018-9F80-2649100551B2}" type="pres">
      <dgm:prSet presAssocID="{3EE5C420-3CA7-4CC0-98D3-2D4740E16FC9}" presName="parentText" presStyleLbl="node1" presStyleIdx="2" presStyleCnt="4">
        <dgm:presLayoutVars>
          <dgm:chMax val="0"/>
          <dgm:bulletEnabled val="1"/>
        </dgm:presLayoutVars>
      </dgm:prSet>
      <dgm:spPr/>
    </dgm:pt>
    <dgm:pt modelId="{93FD528C-4DAE-4AB6-88A3-633328887433}" type="pres">
      <dgm:prSet presAssocID="{CEB46BAD-6E26-471A-973C-9A0D36F70902}" presName="spacer" presStyleCnt="0"/>
      <dgm:spPr/>
    </dgm:pt>
    <dgm:pt modelId="{A3D01A9E-D456-4143-B58B-6F1687424E38}" type="pres">
      <dgm:prSet presAssocID="{2FCBA8DC-F229-4298-8CB8-CF2233EBA868}" presName="parentText" presStyleLbl="node1" presStyleIdx="3" presStyleCnt="4">
        <dgm:presLayoutVars>
          <dgm:chMax val="0"/>
          <dgm:bulletEnabled val="1"/>
        </dgm:presLayoutVars>
      </dgm:prSet>
      <dgm:spPr/>
    </dgm:pt>
  </dgm:ptLst>
  <dgm:cxnLst>
    <dgm:cxn modelId="{54E2C800-98A2-4167-B2F6-6A6AFD940CDD}" type="presOf" srcId="{82A67F6B-8F00-478C-90A4-AB8538DA969A}" destId="{D2084048-643B-47D8-9250-6D24713B492D}" srcOrd="0" destOrd="0" presId="urn:microsoft.com/office/officeart/2005/8/layout/vList2"/>
    <dgm:cxn modelId="{9CC2C102-645D-4C0B-AE97-65847CE1C901}" srcId="{FC9FE9A2-4D23-4CF6-AFCA-7F5CF37AE270}" destId="{6E212B0F-1814-4029-9AF5-AFE6D7D53006}" srcOrd="2" destOrd="0" parTransId="{20C949F1-C560-4161-8B08-875928B6934E}" sibTransId="{A26D63D3-4867-41BB-A060-4DE623331F4F}"/>
    <dgm:cxn modelId="{BBD92611-2908-425E-B526-4C0FC216A841}" type="presOf" srcId="{84AA03EE-EC84-4747-A6F4-9D292B08960C}" destId="{609C96BB-E73E-4268-B4C5-E11D3BCC9BD8}" srcOrd="0" destOrd="0" presId="urn:microsoft.com/office/officeart/2005/8/layout/vList2"/>
    <dgm:cxn modelId="{B309702B-CF57-4489-A363-D8502AFD254B}" type="presOf" srcId="{FC9FE9A2-4D23-4CF6-AFCA-7F5CF37AE270}" destId="{F9684AD0-ED9C-403D-86F7-A0BCF9844DBB}" srcOrd="0" destOrd="0" presId="urn:microsoft.com/office/officeart/2005/8/layout/vList2"/>
    <dgm:cxn modelId="{50120732-23DE-4E95-83AE-0EAB18740F15}" type="presOf" srcId="{2FCBA8DC-F229-4298-8CB8-CF2233EBA868}" destId="{A3D01A9E-D456-4143-B58B-6F1687424E38}" srcOrd="0" destOrd="0" presId="urn:microsoft.com/office/officeart/2005/8/layout/vList2"/>
    <dgm:cxn modelId="{27D80E39-6F7F-4619-B782-0C20C9C0A558}" srcId="{84AA03EE-EC84-4747-A6F4-9D292B08960C}" destId="{3EE5C420-3CA7-4CC0-98D3-2D4740E16FC9}" srcOrd="2" destOrd="0" parTransId="{5FF22D5F-0B10-455A-9E9B-F082A1AE2589}" sibTransId="{CEB46BAD-6E26-471A-973C-9A0D36F70902}"/>
    <dgm:cxn modelId="{35E82262-4D30-4878-9F98-F3165BAD010F}" srcId="{FC9FE9A2-4D23-4CF6-AFCA-7F5CF37AE270}" destId="{09F0FB82-DFEB-46EE-988A-510A6F5B0ACE}" srcOrd="1" destOrd="0" parTransId="{2C2706B6-3E44-4D8F-93B3-0A95383760B2}" sibTransId="{DC4E856D-48C8-49BC-93AF-8CEA24F4CC19}"/>
    <dgm:cxn modelId="{39BA6C68-7D62-48B4-B580-760B1B399A03}" srcId="{FC9FE9A2-4D23-4CF6-AFCA-7F5CF37AE270}" destId="{044D7C19-1901-4A45-8947-10AAA5F2C338}" srcOrd="3" destOrd="0" parTransId="{67D6159E-EFB9-46E7-B561-528181547BF1}" sibTransId="{030250C8-8DE8-48DE-9FD0-7DC9637C7933}"/>
    <dgm:cxn modelId="{1946A371-BDEC-4A74-91A2-06A83D848BCB}" srcId="{84AA03EE-EC84-4747-A6F4-9D292B08960C}" destId="{173E45CB-9C5F-426E-BC7A-3729164047BB}" srcOrd="1" destOrd="0" parTransId="{B931F36C-844B-496F-8AA7-AD32E331E0A0}" sibTransId="{036E51AC-C097-4A6A-8313-0E2019E0AFA7}"/>
    <dgm:cxn modelId="{478B9682-35C7-4CD6-ACA4-D60B38C9A9F2}" type="presOf" srcId="{044D7C19-1901-4A45-8947-10AAA5F2C338}" destId="{D2084048-643B-47D8-9250-6D24713B492D}" srcOrd="0" destOrd="3" presId="urn:microsoft.com/office/officeart/2005/8/layout/vList2"/>
    <dgm:cxn modelId="{A2F36583-8168-469D-890D-4D8C7575A93C}" srcId="{FC9FE9A2-4D23-4CF6-AFCA-7F5CF37AE270}" destId="{82A67F6B-8F00-478C-90A4-AB8538DA969A}" srcOrd="0" destOrd="0" parTransId="{A44C07F8-C574-46F4-9B43-8EA7D287659B}" sibTransId="{11F12487-9D6C-4270-8B78-71BD66873CA4}"/>
    <dgm:cxn modelId="{C1E29084-1DAC-40EC-B40D-5D7158521E35}" type="presOf" srcId="{09F0FB82-DFEB-46EE-988A-510A6F5B0ACE}" destId="{D2084048-643B-47D8-9250-6D24713B492D}" srcOrd="0" destOrd="1" presId="urn:microsoft.com/office/officeart/2005/8/layout/vList2"/>
    <dgm:cxn modelId="{16204288-0C5D-4C00-B387-437ED2E80129}" type="presOf" srcId="{173E45CB-9C5F-426E-BC7A-3729164047BB}" destId="{D783A2C9-44F6-432B-B3DE-2D25AC3634BA}" srcOrd="0" destOrd="0" presId="urn:microsoft.com/office/officeart/2005/8/layout/vList2"/>
    <dgm:cxn modelId="{C93C6A90-2510-40B9-BEC4-974A3961DECB}" type="presOf" srcId="{6E212B0F-1814-4029-9AF5-AFE6D7D53006}" destId="{D2084048-643B-47D8-9250-6D24713B492D}" srcOrd="0" destOrd="2" presId="urn:microsoft.com/office/officeart/2005/8/layout/vList2"/>
    <dgm:cxn modelId="{7E497697-AC8B-4383-B987-6FBFB8E74CC1}" srcId="{84AA03EE-EC84-4747-A6F4-9D292B08960C}" destId="{2FCBA8DC-F229-4298-8CB8-CF2233EBA868}" srcOrd="3" destOrd="0" parTransId="{4551E82E-7D42-484A-8C87-66037D9CD624}" sibTransId="{27BA5E6F-F2F0-4A7A-A5F8-58BF7CD204EB}"/>
    <dgm:cxn modelId="{C38C3A98-CD18-47F5-85DC-F0A7583DECAC}" type="presOf" srcId="{3EE5C420-3CA7-4CC0-98D3-2D4740E16FC9}" destId="{A0773B09-AC4C-4018-9F80-2649100551B2}" srcOrd="0" destOrd="0" presId="urn:microsoft.com/office/officeart/2005/8/layout/vList2"/>
    <dgm:cxn modelId="{F234AECB-D755-4BC6-9B11-A517840BFF5C}" srcId="{84AA03EE-EC84-4747-A6F4-9D292B08960C}" destId="{FC9FE9A2-4D23-4CF6-AFCA-7F5CF37AE270}" srcOrd="0" destOrd="0" parTransId="{FA9C6AF4-E8AB-4DA0-9E22-318EC0B5F54C}" sibTransId="{88EE2282-9504-4F22-B082-6BF15D418C93}"/>
    <dgm:cxn modelId="{1342EF57-AAA7-4A41-BB62-662051C21B51}" type="presParOf" srcId="{609C96BB-E73E-4268-B4C5-E11D3BCC9BD8}" destId="{F9684AD0-ED9C-403D-86F7-A0BCF9844DBB}" srcOrd="0" destOrd="0" presId="urn:microsoft.com/office/officeart/2005/8/layout/vList2"/>
    <dgm:cxn modelId="{687BE3CA-02BF-4BE9-A906-42730D13111E}" type="presParOf" srcId="{609C96BB-E73E-4268-B4C5-E11D3BCC9BD8}" destId="{D2084048-643B-47D8-9250-6D24713B492D}" srcOrd="1" destOrd="0" presId="urn:microsoft.com/office/officeart/2005/8/layout/vList2"/>
    <dgm:cxn modelId="{47F1D492-116E-43E0-AFC2-B16564DD9DC6}" type="presParOf" srcId="{609C96BB-E73E-4268-B4C5-E11D3BCC9BD8}" destId="{D783A2C9-44F6-432B-B3DE-2D25AC3634BA}" srcOrd="2" destOrd="0" presId="urn:microsoft.com/office/officeart/2005/8/layout/vList2"/>
    <dgm:cxn modelId="{46A8ED97-23B9-4FE4-8E6C-51D140ED7574}" type="presParOf" srcId="{609C96BB-E73E-4268-B4C5-E11D3BCC9BD8}" destId="{814397FD-1BBC-4ECE-9998-D79AC33D27E3}" srcOrd="3" destOrd="0" presId="urn:microsoft.com/office/officeart/2005/8/layout/vList2"/>
    <dgm:cxn modelId="{CD8F2536-F652-47DB-9630-8EEA6C941DA8}" type="presParOf" srcId="{609C96BB-E73E-4268-B4C5-E11D3BCC9BD8}" destId="{A0773B09-AC4C-4018-9F80-2649100551B2}" srcOrd="4" destOrd="0" presId="urn:microsoft.com/office/officeart/2005/8/layout/vList2"/>
    <dgm:cxn modelId="{7F039AD2-FFF0-47C8-873D-FA35EF157561}" type="presParOf" srcId="{609C96BB-E73E-4268-B4C5-E11D3BCC9BD8}" destId="{93FD528C-4DAE-4AB6-88A3-633328887433}" srcOrd="5" destOrd="0" presId="urn:microsoft.com/office/officeart/2005/8/layout/vList2"/>
    <dgm:cxn modelId="{B7330280-9C46-4BB0-AE65-6168BE90EA28}" type="presParOf" srcId="{609C96BB-E73E-4268-B4C5-E11D3BCC9BD8}" destId="{A3D01A9E-D456-4143-B58B-6F1687424E3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B23A5-E10E-4DA2-8E6C-5F68934B9AD0}"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5D834D61-5458-44BE-B46E-0A5C71BC783B}">
      <dgm:prSet/>
      <dgm:spPr/>
      <dgm:t>
        <a:bodyPr/>
        <a:lstStyle/>
        <a:p>
          <a:r>
            <a:rPr lang="en-US"/>
            <a:t>Mental health disorders are usually diagnosed based on:</a:t>
          </a:r>
        </a:p>
      </dgm:t>
    </dgm:pt>
    <dgm:pt modelId="{0A4224D3-7072-4738-9372-302C1AC93D1B}" type="parTrans" cxnId="{9CE209C0-A440-4228-A472-FBC32140AAC5}">
      <dgm:prSet/>
      <dgm:spPr/>
      <dgm:t>
        <a:bodyPr/>
        <a:lstStyle/>
        <a:p>
          <a:endParaRPr lang="en-US"/>
        </a:p>
      </dgm:t>
    </dgm:pt>
    <dgm:pt modelId="{45E641C9-9E51-4FE4-8B8A-2E12B3E82961}" type="sibTrans" cxnId="{9CE209C0-A440-4228-A472-FBC32140AAC5}">
      <dgm:prSet/>
      <dgm:spPr/>
      <dgm:t>
        <a:bodyPr/>
        <a:lstStyle/>
        <a:p>
          <a:endParaRPr lang="en-US"/>
        </a:p>
      </dgm:t>
    </dgm:pt>
    <dgm:pt modelId="{53E4B606-D1A2-414E-8452-4D466C1B5E5E}">
      <dgm:prSet/>
      <dgm:spPr/>
      <dgm:t>
        <a:bodyPr/>
        <a:lstStyle/>
        <a:p>
          <a:r>
            <a:rPr lang="en-US"/>
            <a:t>Symptom clusters</a:t>
          </a:r>
        </a:p>
      </dgm:t>
    </dgm:pt>
    <dgm:pt modelId="{8058F16C-FA9E-4FF3-838C-ADC1305BE286}" type="parTrans" cxnId="{46639724-A32E-4AC6-AD9C-442AB9A1E5E7}">
      <dgm:prSet/>
      <dgm:spPr/>
      <dgm:t>
        <a:bodyPr/>
        <a:lstStyle/>
        <a:p>
          <a:endParaRPr lang="en-US"/>
        </a:p>
      </dgm:t>
    </dgm:pt>
    <dgm:pt modelId="{03B3032D-46AF-4F99-9565-91592FA91383}" type="sibTrans" cxnId="{46639724-A32E-4AC6-AD9C-442AB9A1E5E7}">
      <dgm:prSet/>
      <dgm:spPr/>
      <dgm:t>
        <a:bodyPr/>
        <a:lstStyle/>
        <a:p>
          <a:endParaRPr lang="en-US"/>
        </a:p>
      </dgm:t>
    </dgm:pt>
    <dgm:pt modelId="{258C4A8C-0D8D-4179-A1BD-B85C3C9C6EB9}">
      <dgm:prSet/>
      <dgm:spPr/>
      <dgm:t>
        <a:bodyPr/>
        <a:lstStyle/>
        <a:p>
          <a:r>
            <a:rPr lang="en-US"/>
            <a:t>Duration</a:t>
          </a:r>
        </a:p>
      </dgm:t>
    </dgm:pt>
    <dgm:pt modelId="{66E0839E-BDC7-4386-89DC-7BC12C0C29B5}" type="parTrans" cxnId="{12A59F8B-16DD-4782-9128-0F4468D5F985}">
      <dgm:prSet/>
      <dgm:spPr/>
      <dgm:t>
        <a:bodyPr/>
        <a:lstStyle/>
        <a:p>
          <a:endParaRPr lang="en-US"/>
        </a:p>
      </dgm:t>
    </dgm:pt>
    <dgm:pt modelId="{06C41358-3B69-412F-B1AC-841C4F62ACCC}" type="sibTrans" cxnId="{12A59F8B-16DD-4782-9128-0F4468D5F985}">
      <dgm:prSet/>
      <dgm:spPr/>
      <dgm:t>
        <a:bodyPr/>
        <a:lstStyle/>
        <a:p>
          <a:endParaRPr lang="en-US"/>
        </a:p>
      </dgm:t>
    </dgm:pt>
    <dgm:pt modelId="{44987DA3-A1A2-482D-B214-CD5CA36E5EE2}">
      <dgm:prSet/>
      <dgm:spPr/>
      <dgm:t>
        <a:bodyPr/>
        <a:lstStyle/>
        <a:p>
          <a:r>
            <a:rPr lang="en-US"/>
            <a:t>Severity</a:t>
          </a:r>
        </a:p>
      </dgm:t>
    </dgm:pt>
    <dgm:pt modelId="{E042BD8A-C2C0-4E03-AD74-81FCB1713213}" type="parTrans" cxnId="{2935CC6C-5147-41D2-A405-B7369C6D56C2}">
      <dgm:prSet/>
      <dgm:spPr/>
      <dgm:t>
        <a:bodyPr/>
        <a:lstStyle/>
        <a:p>
          <a:endParaRPr lang="en-US"/>
        </a:p>
      </dgm:t>
    </dgm:pt>
    <dgm:pt modelId="{09CA51AD-0893-4BF1-9034-70A9AD723102}" type="sibTrans" cxnId="{2935CC6C-5147-41D2-A405-B7369C6D56C2}">
      <dgm:prSet/>
      <dgm:spPr/>
      <dgm:t>
        <a:bodyPr/>
        <a:lstStyle/>
        <a:p>
          <a:endParaRPr lang="en-US"/>
        </a:p>
      </dgm:t>
    </dgm:pt>
    <dgm:pt modelId="{4BA9ED32-9E0E-47BF-A191-8B40EB9B3CDE}">
      <dgm:prSet/>
      <dgm:spPr/>
      <dgm:t>
        <a:bodyPr/>
        <a:lstStyle/>
        <a:p>
          <a:r>
            <a:rPr lang="en-US"/>
            <a:t>Functional impairment</a:t>
          </a:r>
        </a:p>
      </dgm:t>
    </dgm:pt>
    <dgm:pt modelId="{EA11A2AA-230E-42F8-AC9D-65618A5C53C7}" type="parTrans" cxnId="{1BD2C3CC-FEE9-4D94-B9C4-8F803D7DBE6F}">
      <dgm:prSet/>
      <dgm:spPr/>
      <dgm:t>
        <a:bodyPr/>
        <a:lstStyle/>
        <a:p>
          <a:endParaRPr lang="en-US"/>
        </a:p>
      </dgm:t>
    </dgm:pt>
    <dgm:pt modelId="{EF6D6DAD-46F8-4358-A8D4-FDCC4E6CA1ED}" type="sibTrans" cxnId="{1BD2C3CC-FEE9-4D94-B9C4-8F803D7DBE6F}">
      <dgm:prSet/>
      <dgm:spPr/>
      <dgm:t>
        <a:bodyPr/>
        <a:lstStyle/>
        <a:p>
          <a:endParaRPr lang="en-US"/>
        </a:p>
      </dgm:t>
    </dgm:pt>
    <dgm:pt modelId="{332E8917-7906-4FF7-8438-65D1C3916E70}">
      <dgm:prSet/>
      <dgm:spPr/>
      <dgm:t>
        <a:bodyPr/>
        <a:lstStyle/>
        <a:p>
          <a:r>
            <a:rPr lang="en-US"/>
            <a:t>Substance Use Disorders are diagnosed using </a:t>
          </a:r>
          <a:r>
            <a:rPr lang="en-US" b="1"/>
            <a:t>behavioral criteria related to substance use</a:t>
          </a:r>
          <a:r>
            <a:rPr lang="en-US"/>
            <a:t>, including:</a:t>
          </a:r>
        </a:p>
      </dgm:t>
    </dgm:pt>
    <dgm:pt modelId="{96BF0345-B824-4447-A6C0-FFA7E4E942F2}" type="parTrans" cxnId="{4998EF21-93F2-4FCD-9A49-A3BC38798780}">
      <dgm:prSet/>
      <dgm:spPr/>
      <dgm:t>
        <a:bodyPr/>
        <a:lstStyle/>
        <a:p>
          <a:endParaRPr lang="en-US"/>
        </a:p>
      </dgm:t>
    </dgm:pt>
    <dgm:pt modelId="{AAD0C79B-557F-4D10-A10E-E92716650D5B}" type="sibTrans" cxnId="{4998EF21-93F2-4FCD-9A49-A3BC38798780}">
      <dgm:prSet/>
      <dgm:spPr/>
      <dgm:t>
        <a:bodyPr/>
        <a:lstStyle/>
        <a:p>
          <a:endParaRPr lang="en-US"/>
        </a:p>
      </dgm:t>
    </dgm:pt>
    <dgm:pt modelId="{A9F7452A-BE42-4F2E-8A8F-E2275466B7D2}">
      <dgm:prSet/>
      <dgm:spPr/>
      <dgm:t>
        <a:bodyPr/>
        <a:lstStyle/>
        <a:p>
          <a:r>
            <a:rPr lang="en-US"/>
            <a:t>Loss of control over use</a:t>
          </a:r>
        </a:p>
      </dgm:t>
    </dgm:pt>
    <dgm:pt modelId="{6992DE6B-D7BA-4BDD-80E2-3BCED000981B}" type="parTrans" cxnId="{9072DEEA-8E11-4DFB-8FFA-B73D8E376D34}">
      <dgm:prSet/>
      <dgm:spPr/>
      <dgm:t>
        <a:bodyPr/>
        <a:lstStyle/>
        <a:p>
          <a:endParaRPr lang="en-US"/>
        </a:p>
      </dgm:t>
    </dgm:pt>
    <dgm:pt modelId="{3CBA770F-1667-4ACE-B0CF-7862B8446640}" type="sibTrans" cxnId="{9072DEEA-8E11-4DFB-8FFA-B73D8E376D34}">
      <dgm:prSet/>
      <dgm:spPr/>
      <dgm:t>
        <a:bodyPr/>
        <a:lstStyle/>
        <a:p>
          <a:endParaRPr lang="en-US"/>
        </a:p>
      </dgm:t>
    </dgm:pt>
    <dgm:pt modelId="{047FA88F-7E05-4A0E-BF26-A0E584214E93}">
      <dgm:prSet/>
      <dgm:spPr/>
      <dgm:t>
        <a:bodyPr/>
        <a:lstStyle/>
        <a:p>
          <a:r>
            <a:rPr lang="en-US"/>
            <a:t>Tolerance</a:t>
          </a:r>
        </a:p>
      </dgm:t>
    </dgm:pt>
    <dgm:pt modelId="{0A9916E0-12C0-437E-B894-973FCE564B07}" type="parTrans" cxnId="{FF3DD747-9983-49E5-90DA-F17126C1D7AD}">
      <dgm:prSet/>
      <dgm:spPr/>
      <dgm:t>
        <a:bodyPr/>
        <a:lstStyle/>
        <a:p>
          <a:endParaRPr lang="en-US"/>
        </a:p>
      </dgm:t>
    </dgm:pt>
    <dgm:pt modelId="{AC429D4F-54A1-4D3D-B7C5-A5AE9DBB85DF}" type="sibTrans" cxnId="{FF3DD747-9983-49E5-90DA-F17126C1D7AD}">
      <dgm:prSet/>
      <dgm:spPr/>
      <dgm:t>
        <a:bodyPr/>
        <a:lstStyle/>
        <a:p>
          <a:endParaRPr lang="en-US"/>
        </a:p>
      </dgm:t>
    </dgm:pt>
    <dgm:pt modelId="{76073769-DBBF-4ED8-A162-640AA44276CF}">
      <dgm:prSet/>
      <dgm:spPr/>
      <dgm:t>
        <a:bodyPr/>
        <a:lstStyle/>
        <a:p>
          <a:r>
            <a:rPr lang="en-US"/>
            <a:t>Withdrawal</a:t>
          </a:r>
        </a:p>
      </dgm:t>
    </dgm:pt>
    <dgm:pt modelId="{C9D4A1CD-5320-43B9-BA59-D4FA116A70E7}" type="parTrans" cxnId="{E3144E3F-B573-4FD4-9A88-E7FC203F365F}">
      <dgm:prSet/>
      <dgm:spPr/>
      <dgm:t>
        <a:bodyPr/>
        <a:lstStyle/>
        <a:p>
          <a:endParaRPr lang="en-US"/>
        </a:p>
      </dgm:t>
    </dgm:pt>
    <dgm:pt modelId="{6F61D124-A318-4367-A169-D738B03D327A}" type="sibTrans" cxnId="{E3144E3F-B573-4FD4-9A88-E7FC203F365F}">
      <dgm:prSet/>
      <dgm:spPr/>
      <dgm:t>
        <a:bodyPr/>
        <a:lstStyle/>
        <a:p>
          <a:endParaRPr lang="en-US"/>
        </a:p>
      </dgm:t>
    </dgm:pt>
    <dgm:pt modelId="{D7F1E095-32B0-41B9-AAD0-54C79E412FA0}">
      <dgm:prSet/>
      <dgm:spPr/>
      <dgm:t>
        <a:bodyPr/>
        <a:lstStyle/>
        <a:p>
          <a:r>
            <a:rPr lang="en-US"/>
            <a:t>Craving</a:t>
          </a:r>
        </a:p>
      </dgm:t>
    </dgm:pt>
    <dgm:pt modelId="{8C44B286-EE02-4288-B332-C36955C78F19}" type="parTrans" cxnId="{D97CA9A0-CDAA-4D44-A70B-EFC6FF2AB2CE}">
      <dgm:prSet/>
      <dgm:spPr/>
      <dgm:t>
        <a:bodyPr/>
        <a:lstStyle/>
        <a:p>
          <a:endParaRPr lang="en-US"/>
        </a:p>
      </dgm:t>
    </dgm:pt>
    <dgm:pt modelId="{1C17850C-FBB5-48AD-937A-F9F4616AF492}" type="sibTrans" cxnId="{D97CA9A0-CDAA-4D44-A70B-EFC6FF2AB2CE}">
      <dgm:prSet/>
      <dgm:spPr/>
      <dgm:t>
        <a:bodyPr/>
        <a:lstStyle/>
        <a:p>
          <a:endParaRPr lang="en-US"/>
        </a:p>
      </dgm:t>
    </dgm:pt>
    <dgm:pt modelId="{74886034-1B2F-4069-8A2D-FF6ACA728A92}">
      <dgm:prSet/>
      <dgm:spPr/>
      <dgm:t>
        <a:bodyPr/>
        <a:lstStyle/>
        <a:p>
          <a:r>
            <a:rPr lang="en-US"/>
            <a:t>Continued use despite harm</a:t>
          </a:r>
        </a:p>
      </dgm:t>
    </dgm:pt>
    <dgm:pt modelId="{BB2EA745-FDDA-4B57-A0F3-A80D43F66F57}" type="parTrans" cxnId="{B6C554B4-2655-43C2-B70A-C914A12D85AF}">
      <dgm:prSet/>
      <dgm:spPr/>
      <dgm:t>
        <a:bodyPr/>
        <a:lstStyle/>
        <a:p>
          <a:endParaRPr lang="en-US"/>
        </a:p>
      </dgm:t>
    </dgm:pt>
    <dgm:pt modelId="{221CDE07-5C8F-41EE-94BA-F85CC4792D40}" type="sibTrans" cxnId="{B6C554B4-2655-43C2-B70A-C914A12D85AF}">
      <dgm:prSet/>
      <dgm:spPr/>
      <dgm:t>
        <a:bodyPr/>
        <a:lstStyle/>
        <a:p>
          <a:endParaRPr lang="en-US"/>
        </a:p>
      </dgm:t>
    </dgm:pt>
    <dgm:pt modelId="{ECA85A29-30B4-4539-9A8F-2AC8148BC76E}" type="pres">
      <dgm:prSet presAssocID="{ACCB23A5-E10E-4DA2-8E6C-5F68934B9AD0}" presName="Name0" presStyleCnt="0">
        <dgm:presLayoutVars>
          <dgm:dir/>
          <dgm:animLvl val="lvl"/>
          <dgm:resizeHandles val="exact"/>
        </dgm:presLayoutVars>
      </dgm:prSet>
      <dgm:spPr/>
    </dgm:pt>
    <dgm:pt modelId="{E750B9AC-5BB7-45CA-B8D4-F1930D9A3981}" type="pres">
      <dgm:prSet presAssocID="{5D834D61-5458-44BE-B46E-0A5C71BC783B}" presName="linNode" presStyleCnt="0"/>
      <dgm:spPr/>
    </dgm:pt>
    <dgm:pt modelId="{CCC169EA-4AD0-44E6-8A42-8AAD26C9852F}" type="pres">
      <dgm:prSet presAssocID="{5D834D61-5458-44BE-B46E-0A5C71BC783B}" presName="parentText" presStyleLbl="node1" presStyleIdx="0" presStyleCnt="2">
        <dgm:presLayoutVars>
          <dgm:chMax val="1"/>
          <dgm:bulletEnabled val="1"/>
        </dgm:presLayoutVars>
      </dgm:prSet>
      <dgm:spPr/>
    </dgm:pt>
    <dgm:pt modelId="{CED92E51-969F-41CE-9B77-0CF328B6C3FF}" type="pres">
      <dgm:prSet presAssocID="{5D834D61-5458-44BE-B46E-0A5C71BC783B}" presName="descendantText" presStyleLbl="alignAccFollowNode1" presStyleIdx="0" presStyleCnt="2">
        <dgm:presLayoutVars>
          <dgm:bulletEnabled val="1"/>
        </dgm:presLayoutVars>
      </dgm:prSet>
      <dgm:spPr/>
    </dgm:pt>
    <dgm:pt modelId="{9AA21597-FC88-41BC-BF01-FB40B10BE454}" type="pres">
      <dgm:prSet presAssocID="{45E641C9-9E51-4FE4-8B8A-2E12B3E82961}" presName="sp" presStyleCnt="0"/>
      <dgm:spPr/>
    </dgm:pt>
    <dgm:pt modelId="{B4529C81-4564-4DC9-87DF-E3C6E2982CA3}" type="pres">
      <dgm:prSet presAssocID="{332E8917-7906-4FF7-8438-65D1C3916E70}" presName="linNode" presStyleCnt="0"/>
      <dgm:spPr/>
    </dgm:pt>
    <dgm:pt modelId="{2D5E7E7B-71A8-43E7-AA7D-A187D7C3AB75}" type="pres">
      <dgm:prSet presAssocID="{332E8917-7906-4FF7-8438-65D1C3916E70}" presName="parentText" presStyleLbl="node1" presStyleIdx="1" presStyleCnt="2">
        <dgm:presLayoutVars>
          <dgm:chMax val="1"/>
          <dgm:bulletEnabled val="1"/>
        </dgm:presLayoutVars>
      </dgm:prSet>
      <dgm:spPr/>
    </dgm:pt>
    <dgm:pt modelId="{ED944E1C-3774-4D4F-B3E4-4D20E4FC1C4E}" type="pres">
      <dgm:prSet presAssocID="{332E8917-7906-4FF7-8438-65D1C3916E70}" presName="descendantText" presStyleLbl="alignAccFollowNode1" presStyleIdx="1" presStyleCnt="2">
        <dgm:presLayoutVars>
          <dgm:bulletEnabled val="1"/>
        </dgm:presLayoutVars>
      </dgm:prSet>
      <dgm:spPr/>
    </dgm:pt>
  </dgm:ptLst>
  <dgm:cxnLst>
    <dgm:cxn modelId="{85767F18-5283-427F-88E2-E9577F7B3736}" type="presOf" srcId="{74886034-1B2F-4069-8A2D-FF6ACA728A92}" destId="{ED944E1C-3774-4D4F-B3E4-4D20E4FC1C4E}" srcOrd="0" destOrd="4" presId="urn:microsoft.com/office/officeart/2005/8/layout/vList5"/>
    <dgm:cxn modelId="{192A871D-95E6-4093-AFA1-16152733C46B}" type="presOf" srcId="{332E8917-7906-4FF7-8438-65D1C3916E70}" destId="{2D5E7E7B-71A8-43E7-AA7D-A187D7C3AB75}" srcOrd="0" destOrd="0" presId="urn:microsoft.com/office/officeart/2005/8/layout/vList5"/>
    <dgm:cxn modelId="{4998EF21-93F2-4FCD-9A49-A3BC38798780}" srcId="{ACCB23A5-E10E-4DA2-8E6C-5F68934B9AD0}" destId="{332E8917-7906-4FF7-8438-65D1C3916E70}" srcOrd="1" destOrd="0" parTransId="{96BF0345-B824-4447-A6C0-FFA7E4E942F2}" sibTransId="{AAD0C79B-557F-4D10-A10E-E92716650D5B}"/>
    <dgm:cxn modelId="{46639724-A32E-4AC6-AD9C-442AB9A1E5E7}" srcId="{5D834D61-5458-44BE-B46E-0A5C71BC783B}" destId="{53E4B606-D1A2-414E-8452-4D466C1B5E5E}" srcOrd="0" destOrd="0" parTransId="{8058F16C-FA9E-4FF3-838C-ADC1305BE286}" sibTransId="{03B3032D-46AF-4F99-9565-91592FA91383}"/>
    <dgm:cxn modelId="{17240429-8BD0-4A8D-A021-47535C41CC3C}" type="presOf" srcId="{D7F1E095-32B0-41B9-AAD0-54C79E412FA0}" destId="{ED944E1C-3774-4D4F-B3E4-4D20E4FC1C4E}" srcOrd="0" destOrd="3" presId="urn:microsoft.com/office/officeart/2005/8/layout/vList5"/>
    <dgm:cxn modelId="{45922130-4CF3-423E-A4BA-B2DB9EC8672A}" type="presOf" srcId="{ACCB23A5-E10E-4DA2-8E6C-5F68934B9AD0}" destId="{ECA85A29-30B4-4539-9A8F-2AC8148BC76E}" srcOrd="0" destOrd="0" presId="urn:microsoft.com/office/officeart/2005/8/layout/vList5"/>
    <dgm:cxn modelId="{B1C72037-054E-419F-A414-8EECA053EDA1}" type="presOf" srcId="{53E4B606-D1A2-414E-8452-4D466C1B5E5E}" destId="{CED92E51-969F-41CE-9B77-0CF328B6C3FF}" srcOrd="0" destOrd="0" presId="urn:microsoft.com/office/officeart/2005/8/layout/vList5"/>
    <dgm:cxn modelId="{B4E33E3E-DFB6-4253-A47E-2C7B19CD3B11}" type="presOf" srcId="{76073769-DBBF-4ED8-A162-640AA44276CF}" destId="{ED944E1C-3774-4D4F-B3E4-4D20E4FC1C4E}" srcOrd="0" destOrd="2" presId="urn:microsoft.com/office/officeart/2005/8/layout/vList5"/>
    <dgm:cxn modelId="{E3144E3F-B573-4FD4-9A88-E7FC203F365F}" srcId="{332E8917-7906-4FF7-8438-65D1C3916E70}" destId="{76073769-DBBF-4ED8-A162-640AA44276CF}" srcOrd="2" destOrd="0" parTransId="{C9D4A1CD-5320-43B9-BA59-D4FA116A70E7}" sibTransId="{6F61D124-A318-4367-A169-D738B03D327A}"/>
    <dgm:cxn modelId="{9DC8DC5F-12B3-467F-9FBF-63B411548CC0}" type="presOf" srcId="{5D834D61-5458-44BE-B46E-0A5C71BC783B}" destId="{CCC169EA-4AD0-44E6-8A42-8AAD26C9852F}" srcOrd="0" destOrd="0" presId="urn:microsoft.com/office/officeart/2005/8/layout/vList5"/>
    <dgm:cxn modelId="{FF3DD747-9983-49E5-90DA-F17126C1D7AD}" srcId="{332E8917-7906-4FF7-8438-65D1C3916E70}" destId="{047FA88F-7E05-4A0E-BF26-A0E584214E93}" srcOrd="1" destOrd="0" parTransId="{0A9916E0-12C0-437E-B894-973FCE564B07}" sibTransId="{AC429D4F-54A1-4D3D-B7C5-A5AE9DBB85DF}"/>
    <dgm:cxn modelId="{FFB4E96B-1A4C-478D-B03C-33A4C164D9BE}" type="presOf" srcId="{4BA9ED32-9E0E-47BF-A191-8B40EB9B3CDE}" destId="{CED92E51-969F-41CE-9B77-0CF328B6C3FF}" srcOrd="0" destOrd="3" presId="urn:microsoft.com/office/officeart/2005/8/layout/vList5"/>
    <dgm:cxn modelId="{2935CC6C-5147-41D2-A405-B7369C6D56C2}" srcId="{5D834D61-5458-44BE-B46E-0A5C71BC783B}" destId="{44987DA3-A1A2-482D-B214-CD5CA36E5EE2}" srcOrd="2" destOrd="0" parTransId="{E042BD8A-C2C0-4E03-AD74-81FCB1713213}" sibTransId="{09CA51AD-0893-4BF1-9034-70A9AD723102}"/>
    <dgm:cxn modelId="{0DC1E881-FA5A-42EA-BF4D-60A2ACE4160C}" type="presOf" srcId="{44987DA3-A1A2-482D-B214-CD5CA36E5EE2}" destId="{CED92E51-969F-41CE-9B77-0CF328B6C3FF}" srcOrd="0" destOrd="2" presId="urn:microsoft.com/office/officeart/2005/8/layout/vList5"/>
    <dgm:cxn modelId="{E634BA83-4BCB-4D13-BC1A-130163C3B22D}" type="presOf" srcId="{047FA88F-7E05-4A0E-BF26-A0E584214E93}" destId="{ED944E1C-3774-4D4F-B3E4-4D20E4FC1C4E}" srcOrd="0" destOrd="1" presId="urn:microsoft.com/office/officeart/2005/8/layout/vList5"/>
    <dgm:cxn modelId="{12A59F8B-16DD-4782-9128-0F4468D5F985}" srcId="{5D834D61-5458-44BE-B46E-0A5C71BC783B}" destId="{258C4A8C-0D8D-4179-A1BD-B85C3C9C6EB9}" srcOrd="1" destOrd="0" parTransId="{66E0839E-BDC7-4386-89DC-7BC12C0C29B5}" sibTransId="{06C41358-3B69-412F-B1AC-841C4F62ACCC}"/>
    <dgm:cxn modelId="{D97CA9A0-CDAA-4D44-A70B-EFC6FF2AB2CE}" srcId="{332E8917-7906-4FF7-8438-65D1C3916E70}" destId="{D7F1E095-32B0-41B9-AAD0-54C79E412FA0}" srcOrd="3" destOrd="0" parTransId="{8C44B286-EE02-4288-B332-C36955C78F19}" sibTransId="{1C17850C-FBB5-48AD-937A-F9F4616AF492}"/>
    <dgm:cxn modelId="{200520AC-27E6-417F-A70F-B7BBD4C3E3E3}" type="presOf" srcId="{A9F7452A-BE42-4F2E-8A8F-E2275466B7D2}" destId="{ED944E1C-3774-4D4F-B3E4-4D20E4FC1C4E}" srcOrd="0" destOrd="0" presId="urn:microsoft.com/office/officeart/2005/8/layout/vList5"/>
    <dgm:cxn modelId="{B6C554B4-2655-43C2-B70A-C914A12D85AF}" srcId="{332E8917-7906-4FF7-8438-65D1C3916E70}" destId="{74886034-1B2F-4069-8A2D-FF6ACA728A92}" srcOrd="4" destOrd="0" parTransId="{BB2EA745-FDDA-4B57-A0F3-A80D43F66F57}" sibTransId="{221CDE07-5C8F-41EE-94BA-F85CC4792D40}"/>
    <dgm:cxn modelId="{9CE209C0-A440-4228-A472-FBC32140AAC5}" srcId="{ACCB23A5-E10E-4DA2-8E6C-5F68934B9AD0}" destId="{5D834D61-5458-44BE-B46E-0A5C71BC783B}" srcOrd="0" destOrd="0" parTransId="{0A4224D3-7072-4738-9372-302C1AC93D1B}" sibTransId="{45E641C9-9E51-4FE4-8B8A-2E12B3E82961}"/>
    <dgm:cxn modelId="{1BD2C3CC-FEE9-4D94-B9C4-8F803D7DBE6F}" srcId="{5D834D61-5458-44BE-B46E-0A5C71BC783B}" destId="{4BA9ED32-9E0E-47BF-A191-8B40EB9B3CDE}" srcOrd="3" destOrd="0" parTransId="{EA11A2AA-230E-42F8-AC9D-65618A5C53C7}" sibTransId="{EF6D6DAD-46F8-4358-A8D4-FDCC4E6CA1ED}"/>
    <dgm:cxn modelId="{0478D3D8-808A-4E1B-87E8-4AB378DDBBAC}" type="presOf" srcId="{258C4A8C-0D8D-4179-A1BD-B85C3C9C6EB9}" destId="{CED92E51-969F-41CE-9B77-0CF328B6C3FF}" srcOrd="0" destOrd="1" presId="urn:microsoft.com/office/officeart/2005/8/layout/vList5"/>
    <dgm:cxn modelId="{9072DEEA-8E11-4DFB-8FFA-B73D8E376D34}" srcId="{332E8917-7906-4FF7-8438-65D1C3916E70}" destId="{A9F7452A-BE42-4F2E-8A8F-E2275466B7D2}" srcOrd="0" destOrd="0" parTransId="{6992DE6B-D7BA-4BDD-80E2-3BCED000981B}" sibTransId="{3CBA770F-1667-4ACE-B0CF-7862B8446640}"/>
    <dgm:cxn modelId="{46BEEEF5-CA2D-47CD-B42D-51B7B251D876}" type="presParOf" srcId="{ECA85A29-30B4-4539-9A8F-2AC8148BC76E}" destId="{E750B9AC-5BB7-45CA-B8D4-F1930D9A3981}" srcOrd="0" destOrd="0" presId="urn:microsoft.com/office/officeart/2005/8/layout/vList5"/>
    <dgm:cxn modelId="{9EB94AF0-C422-4E39-BB45-366C67914D33}" type="presParOf" srcId="{E750B9AC-5BB7-45CA-B8D4-F1930D9A3981}" destId="{CCC169EA-4AD0-44E6-8A42-8AAD26C9852F}" srcOrd="0" destOrd="0" presId="urn:microsoft.com/office/officeart/2005/8/layout/vList5"/>
    <dgm:cxn modelId="{AF3CFC0C-1416-4915-94D0-9E5FBF581C17}" type="presParOf" srcId="{E750B9AC-5BB7-45CA-B8D4-F1930D9A3981}" destId="{CED92E51-969F-41CE-9B77-0CF328B6C3FF}" srcOrd="1" destOrd="0" presId="urn:microsoft.com/office/officeart/2005/8/layout/vList5"/>
    <dgm:cxn modelId="{987BA750-0731-49A7-A319-91CBF92007E5}" type="presParOf" srcId="{ECA85A29-30B4-4539-9A8F-2AC8148BC76E}" destId="{9AA21597-FC88-41BC-BF01-FB40B10BE454}" srcOrd="1" destOrd="0" presId="urn:microsoft.com/office/officeart/2005/8/layout/vList5"/>
    <dgm:cxn modelId="{FAB3FE59-E05B-47E0-A4B4-855D1D44A28D}" type="presParOf" srcId="{ECA85A29-30B4-4539-9A8F-2AC8148BC76E}" destId="{B4529C81-4564-4DC9-87DF-E3C6E2982CA3}" srcOrd="2" destOrd="0" presId="urn:microsoft.com/office/officeart/2005/8/layout/vList5"/>
    <dgm:cxn modelId="{96A29EFF-C02A-4CA9-B822-2E5C9C5F6569}" type="presParOf" srcId="{B4529C81-4564-4DC9-87DF-E3C6E2982CA3}" destId="{2D5E7E7B-71A8-43E7-AA7D-A187D7C3AB75}" srcOrd="0" destOrd="0" presId="urn:microsoft.com/office/officeart/2005/8/layout/vList5"/>
    <dgm:cxn modelId="{9C04C159-B74C-40A6-AE44-88830F0B3869}" type="presParOf" srcId="{B4529C81-4564-4DC9-87DF-E3C6E2982CA3}" destId="{ED944E1C-3774-4D4F-B3E4-4D20E4FC1C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CCD24-D007-4EF5-AF44-E102D0FBAA9D}"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7AAD600B-0AD7-4464-A125-89841DC305F6}">
      <dgm:prSet/>
      <dgm:spPr/>
      <dgm:t>
        <a:bodyPr/>
        <a:lstStyle/>
        <a:p>
          <a:r>
            <a:rPr lang="en-US"/>
            <a:t>Mental health disorders:</a:t>
          </a:r>
        </a:p>
      </dgm:t>
    </dgm:pt>
    <dgm:pt modelId="{2A82B5C3-D0D3-4819-9DC8-4C677F88252E}" type="parTrans" cxnId="{EE4D0AEB-47F8-493E-9267-6D0E43003C01}">
      <dgm:prSet/>
      <dgm:spPr/>
      <dgm:t>
        <a:bodyPr/>
        <a:lstStyle/>
        <a:p>
          <a:endParaRPr lang="en-US"/>
        </a:p>
      </dgm:t>
    </dgm:pt>
    <dgm:pt modelId="{24E09BAF-2C8D-4388-AA2B-628E29C3BDD6}" type="sibTrans" cxnId="{EE4D0AEB-47F8-493E-9267-6D0E43003C01}">
      <dgm:prSet/>
      <dgm:spPr/>
      <dgm:t>
        <a:bodyPr/>
        <a:lstStyle/>
        <a:p>
          <a:endParaRPr lang="en-US"/>
        </a:p>
      </dgm:t>
    </dgm:pt>
    <dgm:pt modelId="{32F16C43-81A8-4F6E-822B-61E4911A7957}">
      <dgm:prSet/>
      <dgm:spPr/>
      <dgm:t>
        <a:bodyPr/>
        <a:lstStyle/>
        <a:p>
          <a:r>
            <a:rPr lang="en-US"/>
            <a:t>Do not require substance involvement</a:t>
          </a:r>
        </a:p>
      </dgm:t>
    </dgm:pt>
    <dgm:pt modelId="{A30F60F2-4AD9-41F5-89DC-D95446679476}" type="parTrans" cxnId="{4C5803F8-E0BA-46F2-9E38-73EF8F99834A}">
      <dgm:prSet/>
      <dgm:spPr/>
      <dgm:t>
        <a:bodyPr/>
        <a:lstStyle/>
        <a:p>
          <a:endParaRPr lang="en-US"/>
        </a:p>
      </dgm:t>
    </dgm:pt>
    <dgm:pt modelId="{70C303A5-86F7-4089-B3B5-C168E1F82EFA}" type="sibTrans" cxnId="{4C5803F8-E0BA-46F2-9E38-73EF8F99834A}">
      <dgm:prSet/>
      <dgm:spPr/>
      <dgm:t>
        <a:bodyPr/>
        <a:lstStyle/>
        <a:p>
          <a:endParaRPr lang="en-US"/>
        </a:p>
      </dgm:t>
    </dgm:pt>
    <dgm:pt modelId="{0AEAC638-62D1-42FB-BC4F-94B00006FEC5}">
      <dgm:prSet/>
      <dgm:spPr/>
      <dgm:t>
        <a:bodyPr/>
        <a:lstStyle/>
        <a:p>
          <a:r>
            <a:rPr lang="en-US"/>
            <a:t>Substance use disorders:</a:t>
          </a:r>
        </a:p>
      </dgm:t>
    </dgm:pt>
    <dgm:pt modelId="{F5539C70-EC3C-4FE0-BC47-B70AD9A57D46}" type="parTrans" cxnId="{C34EC6FC-6409-469F-B2CC-970CFF2A057E}">
      <dgm:prSet/>
      <dgm:spPr/>
      <dgm:t>
        <a:bodyPr/>
        <a:lstStyle/>
        <a:p>
          <a:endParaRPr lang="en-US"/>
        </a:p>
      </dgm:t>
    </dgm:pt>
    <dgm:pt modelId="{208A9EF9-4C9F-4017-A0AE-8D60F5EE8D1C}" type="sibTrans" cxnId="{C34EC6FC-6409-469F-B2CC-970CFF2A057E}">
      <dgm:prSet/>
      <dgm:spPr/>
      <dgm:t>
        <a:bodyPr/>
        <a:lstStyle/>
        <a:p>
          <a:endParaRPr lang="en-US"/>
        </a:p>
      </dgm:t>
    </dgm:pt>
    <dgm:pt modelId="{EFFCE7F1-32F8-478F-AF74-F0B5E3022CAD}">
      <dgm:prSet/>
      <dgm:spPr/>
      <dgm:t>
        <a:bodyPr/>
        <a:lstStyle/>
        <a:p>
          <a:r>
            <a:rPr lang="en-US"/>
            <a:t>Require repeated use of a specific substance</a:t>
          </a:r>
        </a:p>
      </dgm:t>
    </dgm:pt>
    <dgm:pt modelId="{87B6257E-B673-42E8-AFF5-E820CB302E04}" type="parTrans" cxnId="{0D577D7C-8D49-4249-B060-A9D5829149DE}">
      <dgm:prSet/>
      <dgm:spPr/>
      <dgm:t>
        <a:bodyPr/>
        <a:lstStyle/>
        <a:p>
          <a:endParaRPr lang="en-US"/>
        </a:p>
      </dgm:t>
    </dgm:pt>
    <dgm:pt modelId="{63FED5B4-20FF-4430-8C6A-9F1639D4567C}" type="sibTrans" cxnId="{0D577D7C-8D49-4249-B060-A9D5829149DE}">
      <dgm:prSet/>
      <dgm:spPr/>
      <dgm:t>
        <a:bodyPr/>
        <a:lstStyle/>
        <a:p>
          <a:endParaRPr lang="en-US"/>
        </a:p>
      </dgm:t>
    </dgm:pt>
    <dgm:pt modelId="{08CC439A-C0BD-4EA2-8D5D-1615328E693C}" type="pres">
      <dgm:prSet presAssocID="{DFECCD24-D007-4EF5-AF44-E102D0FBAA9D}" presName="linear" presStyleCnt="0">
        <dgm:presLayoutVars>
          <dgm:dir/>
          <dgm:animLvl val="lvl"/>
          <dgm:resizeHandles val="exact"/>
        </dgm:presLayoutVars>
      </dgm:prSet>
      <dgm:spPr/>
    </dgm:pt>
    <dgm:pt modelId="{814F7F10-F5C7-486B-B98D-6AB60578733D}" type="pres">
      <dgm:prSet presAssocID="{7AAD600B-0AD7-4464-A125-89841DC305F6}" presName="parentLin" presStyleCnt="0"/>
      <dgm:spPr/>
    </dgm:pt>
    <dgm:pt modelId="{941CA41D-21A5-4524-B20A-85F7F3EC6E10}" type="pres">
      <dgm:prSet presAssocID="{7AAD600B-0AD7-4464-A125-89841DC305F6}" presName="parentLeftMargin" presStyleLbl="node1" presStyleIdx="0" presStyleCnt="2"/>
      <dgm:spPr/>
    </dgm:pt>
    <dgm:pt modelId="{80296FF2-C9BB-4000-95D9-DBA70A1883B9}" type="pres">
      <dgm:prSet presAssocID="{7AAD600B-0AD7-4464-A125-89841DC305F6}" presName="parentText" presStyleLbl="node1" presStyleIdx="0" presStyleCnt="2">
        <dgm:presLayoutVars>
          <dgm:chMax val="0"/>
          <dgm:bulletEnabled val="1"/>
        </dgm:presLayoutVars>
      </dgm:prSet>
      <dgm:spPr/>
    </dgm:pt>
    <dgm:pt modelId="{BE8FF76C-CDCA-43B1-BA66-345B22FDF90B}" type="pres">
      <dgm:prSet presAssocID="{7AAD600B-0AD7-4464-A125-89841DC305F6}" presName="negativeSpace" presStyleCnt="0"/>
      <dgm:spPr/>
    </dgm:pt>
    <dgm:pt modelId="{69C4B9AD-058C-425F-AB75-A105953A760F}" type="pres">
      <dgm:prSet presAssocID="{7AAD600B-0AD7-4464-A125-89841DC305F6}" presName="childText" presStyleLbl="conFgAcc1" presStyleIdx="0" presStyleCnt="2">
        <dgm:presLayoutVars>
          <dgm:bulletEnabled val="1"/>
        </dgm:presLayoutVars>
      </dgm:prSet>
      <dgm:spPr/>
    </dgm:pt>
    <dgm:pt modelId="{27019762-203A-4281-9BA7-1B0FD93A6E9C}" type="pres">
      <dgm:prSet presAssocID="{24E09BAF-2C8D-4388-AA2B-628E29C3BDD6}" presName="spaceBetweenRectangles" presStyleCnt="0"/>
      <dgm:spPr/>
    </dgm:pt>
    <dgm:pt modelId="{94D14F45-1621-4BAF-83EF-2442E929B19A}" type="pres">
      <dgm:prSet presAssocID="{0AEAC638-62D1-42FB-BC4F-94B00006FEC5}" presName="parentLin" presStyleCnt="0"/>
      <dgm:spPr/>
    </dgm:pt>
    <dgm:pt modelId="{CDC1A36A-F661-4652-9DAA-0E5C23FBD094}" type="pres">
      <dgm:prSet presAssocID="{0AEAC638-62D1-42FB-BC4F-94B00006FEC5}" presName="parentLeftMargin" presStyleLbl="node1" presStyleIdx="0" presStyleCnt="2"/>
      <dgm:spPr/>
    </dgm:pt>
    <dgm:pt modelId="{E8FEDB19-A33B-4208-958E-A917221862B4}" type="pres">
      <dgm:prSet presAssocID="{0AEAC638-62D1-42FB-BC4F-94B00006FEC5}" presName="parentText" presStyleLbl="node1" presStyleIdx="1" presStyleCnt="2">
        <dgm:presLayoutVars>
          <dgm:chMax val="0"/>
          <dgm:bulletEnabled val="1"/>
        </dgm:presLayoutVars>
      </dgm:prSet>
      <dgm:spPr/>
    </dgm:pt>
    <dgm:pt modelId="{3B780296-8D84-4A12-B914-7962ECAA8500}" type="pres">
      <dgm:prSet presAssocID="{0AEAC638-62D1-42FB-BC4F-94B00006FEC5}" presName="negativeSpace" presStyleCnt="0"/>
      <dgm:spPr/>
    </dgm:pt>
    <dgm:pt modelId="{46A77CE2-E06B-4DD9-B82A-2E1EC87A624F}" type="pres">
      <dgm:prSet presAssocID="{0AEAC638-62D1-42FB-BC4F-94B00006FEC5}" presName="childText" presStyleLbl="conFgAcc1" presStyleIdx="1" presStyleCnt="2">
        <dgm:presLayoutVars>
          <dgm:bulletEnabled val="1"/>
        </dgm:presLayoutVars>
      </dgm:prSet>
      <dgm:spPr/>
    </dgm:pt>
  </dgm:ptLst>
  <dgm:cxnLst>
    <dgm:cxn modelId="{3D34DD0C-4FD5-448D-84FB-643128CFAC44}" type="presOf" srcId="{7AAD600B-0AD7-4464-A125-89841DC305F6}" destId="{941CA41D-21A5-4524-B20A-85F7F3EC6E10}" srcOrd="0" destOrd="0" presId="urn:microsoft.com/office/officeart/2005/8/layout/list1"/>
    <dgm:cxn modelId="{4AB09719-8046-4AB5-AD15-4F2CDC6EF126}" type="presOf" srcId="{0AEAC638-62D1-42FB-BC4F-94B00006FEC5}" destId="{CDC1A36A-F661-4652-9DAA-0E5C23FBD094}" srcOrd="0" destOrd="0" presId="urn:microsoft.com/office/officeart/2005/8/layout/list1"/>
    <dgm:cxn modelId="{65E04D20-3726-4F16-80DC-230DA61685DB}" type="presOf" srcId="{DFECCD24-D007-4EF5-AF44-E102D0FBAA9D}" destId="{08CC439A-C0BD-4EA2-8D5D-1615328E693C}" srcOrd="0" destOrd="0" presId="urn:microsoft.com/office/officeart/2005/8/layout/list1"/>
    <dgm:cxn modelId="{0D577D7C-8D49-4249-B060-A9D5829149DE}" srcId="{0AEAC638-62D1-42FB-BC4F-94B00006FEC5}" destId="{EFFCE7F1-32F8-478F-AF74-F0B5E3022CAD}" srcOrd="0" destOrd="0" parTransId="{87B6257E-B673-42E8-AFF5-E820CB302E04}" sibTransId="{63FED5B4-20FF-4430-8C6A-9F1639D4567C}"/>
    <dgm:cxn modelId="{7FBF5294-E74B-43B1-9712-F991E2301C3C}" type="presOf" srcId="{EFFCE7F1-32F8-478F-AF74-F0B5E3022CAD}" destId="{46A77CE2-E06B-4DD9-B82A-2E1EC87A624F}" srcOrd="0" destOrd="0" presId="urn:microsoft.com/office/officeart/2005/8/layout/list1"/>
    <dgm:cxn modelId="{171851BC-7658-41C3-AD64-3C280E07E7B3}" type="presOf" srcId="{7AAD600B-0AD7-4464-A125-89841DC305F6}" destId="{80296FF2-C9BB-4000-95D9-DBA70A1883B9}" srcOrd="1" destOrd="0" presId="urn:microsoft.com/office/officeart/2005/8/layout/list1"/>
    <dgm:cxn modelId="{86067EE6-D053-4E9E-B13B-75DC28AEE645}" type="presOf" srcId="{0AEAC638-62D1-42FB-BC4F-94B00006FEC5}" destId="{E8FEDB19-A33B-4208-958E-A917221862B4}" srcOrd="1" destOrd="0" presId="urn:microsoft.com/office/officeart/2005/8/layout/list1"/>
    <dgm:cxn modelId="{EE4D0AEB-47F8-493E-9267-6D0E43003C01}" srcId="{DFECCD24-D007-4EF5-AF44-E102D0FBAA9D}" destId="{7AAD600B-0AD7-4464-A125-89841DC305F6}" srcOrd="0" destOrd="0" parTransId="{2A82B5C3-D0D3-4819-9DC8-4C677F88252E}" sibTransId="{24E09BAF-2C8D-4388-AA2B-628E29C3BDD6}"/>
    <dgm:cxn modelId="{B2D3A6EE-C3C0-4529-8B3F-9A22F648998D}" type="presOf" srcId="{32F16C43-81A8-4F6E-822B-61E4911A7957}" destId="{69C4B9AD-058C-425F-AB75-A105953A760F}" srcOrd="0" destOrd="0" presId="urn:microsoft.com/office/officeart/2005/8/layout/list1"/>
    <dgm:cxn modelId="{4C5803F8-E0BA-46F2-9E38-73EF8F99834A}" srcId="{7AAD600B-0AD7-4464-A125-89841DC305F6}" destId="{32F16C43-81A8-4F6E-822B-61E4911A7957}" srcOrd="0" destOrd="0" parTransId="{A30F60F2-4AD9-41F5-89DC-D95446679476}" sibTransId="{70C303A5-86F7-4089-B3B5-C168E1F82EFA}"/>
    <dgm:cxn modelId="{C34EC6FC-6409-469F-B2CC-970CFF2A057E}" srcId="{DFECCD24-D007-4EF5-AF44-E102D0FBAA9D}" destId="{0AEAC638-62D1-42FB-BC4F-94B00006FEC5}" srcOrd="1" destOrd="0" parTransId="{F5539C70-EC3C-4FE0-BC47-B70AD9A57D46}" sibTransId="{208A9EF9-4C9F-4017-A0AE-8D60F5EE8D1C}"/>
    <dgm:cxn modelId="{B0C8A842-6006-4222-A164-8CA144DE4B03}" type="presParOf" srcId="{08CC439A-C0BD-4EA2-8D5D-1615328E693C}" destId="{814F7F10-F5C7-486B-B98D-6AB60578733D}" srcOrd="0" destOrd="0" presId="urn:microsoft.com/office/officeart/2005/8/layout/list1"/>
    <dgm:cxn modelId="{5095E861-E64C-4A00-9434-A79FA1B74E2B}" type="presParOf" srcId="{814F7F10-F5C7-486B-B98D-6AB60578733D}" destId="{941CA41D-21A5-4524-B20A-85F7F3EC6E10}" srcOrd="0" destOrd="0" presId="urn:microsoft.com/office/officeart/2005/8/layout/list1"/>
    <dgm:cxn modelId="{C89D3F79-F79C-4B56-A38A-29E272B77AF7}" type="presParOf" srcId="{814F7F10-F5C7-486B-B98D-6AB60578733D}" destId="{80296FF2-C9BB-4000-95D9-DBA70A1883B9}" srcOrd="1" destOrd="0" presId="urn:microsoft.com/office/officeart/2005/8/layout/list1"/>
    <dgm:cxn modelId="{B7E5744E-F7D6-4B72-ABE8-B43482CCBE81}" type="presParOf" srcId="{08CC439A-C0BD-4EA2-8D5D-1615328E693C}" destId="{BE8FF76C-CDCA-43B1-BA66-345B22FDF90B}" srcOrd="1" destOrd="0" presId="urn:microsoft.com/office/officeart/2005/8/layout/list1"/>
    <dgm:cxn modelId="{48B5AF56-FC5D-4910-B25C-D3CEE9B6963D}" type="presParOf" srcId="{08CC439A-C0BD-4EA2-8D5D-1615328E693C}" destId="{69C4B9AD-058C-425F-AB75-A105953A760F}" srcOrd="2" destOrd="0" presId="urn:microsoft.com/office/officeart/2005/8/layout/list1"/>
    <dgm:cxn modelId="{F4F9184B-BC6F-4CB3-B45D-341194655832}" type="presParOf" srcId="{08CC439A-C0BD-4EA2-8D5D-1615328E693C}" destId="{27019762-203A-4281-9BA7-1B0FD93A6E9C}" srcOrd="3" destOrd="0" presId="urn:microsoft.com/office/officeart/2005/8/layout/list1"/>
    <dgm:cxn modelId="{5C28EA1D-8B6E-4E8E-B4C9-4D2126A59F15}" type="presParOf" srcId="{08CC439A-C0BD-4EA2-8D5D-1615328E693C}" destId="{94D14F45-1621-4BAF-83EF-2442E929B19A}" srcOrd="4" destOrd="0" presId="urn:microsoft.com/office/officeart/2005/8/layout/list1"/>
    <dgm:cxn modelId="{E1409043-C8FB-47EE-8698-3F5D8032A20E}" type="presParOf" srcId="{94D14F45-1621-4BAF-83EF-2442E929B19A}" destId="{CDC1A36A-F661-4652-9DAA-0E5C23FBD094}" srcOrd="0" destOrd="0" presId="urn:microsoft.com/office/officeart/2005/8/layout/list1"/>
    <dgm:cxn modelId="{6E4882EC-AC27-4E94-8456-BABBE85D030D}" type="presParOf" srcId="{94D14F45-1621-4BAF-83EF-2442E929B19A}" destId="{E8FEDB19-A33B-4208-958E-A917221862B4}" srcOrd="1" destOrd="0" presId="urn:microsoft.com/office/officeart/2005/8/layout/list1"/>
    <dgm:cxn modelId="{115BD75F-B7EF-4D22-8F6F-E4C2D1DC9560}" type="presParOf" srcId="{08CC439A-C0BD-4EA2-8D5D-1615328E693C}" destId="{3B780296-8D84-4A12-B914-7962ECAA8500}" srcOrd="5" destOrd="0" presId="urn:microsoft.com/office/officeart/2005/8/layout/list1"/>
    <dgm:cxn modelId="{1F050A36-CCB3-440C-A4AE-8FC93C944EBF}" type="presParOf" srcId="{08CC439A-C0BD-4EA2-8D5D-1615328E693C}" destId="{46A77CE2-E06B-4DD9-B82A-2E1EC87A624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70C87-0095-4E54-9E13-DC35F2899ED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863C9A9-76F5-48B9-94A4-B93F2221B454}">
      <dgm:prSet/>
      <dgm:spPr/>
      <dgm:t>
        <a:bodyPr/>
        <a:lstStyle/>
        <a:p>
          <a:r>
            <a:rPr lang="en-US"/>
            <a:t>A large portion of individuals experience both simultaneously, called co-occurring disorders.</a:t>
          </a:r>
        </a:p>
      </dgm:t>
    </dgm:pt>
    <dgm:pt modelId="{A6C42497-98B3-404A-9BC7-E5DD3973E406}" type="parTrans" cxnId="{2A6E57BA-40F4-4F49-83FC-B1B320E98736}">
      <dgm:prSet/>
      <dgm:spPr/>
      <dgm:t>
        <a:bodyPr/>
        <a:lstStyle/>
        <a:p>
          <a:endParaRPr lang="en-US"/>
        </a:p>
      </dgm:t>
    </dgm:pt>
    <dgm:pt modelId="{F6506AD3-E856-434B-9B6A-CE79FC258306}" type="sibTrans" cxnId="{2A6E57BA-40F4-4F49-83FC-B1B320E98736}">
      <dgm:prSet/>
      <dgm:spPr/>
      <dgm:t>
        <a:bodyPr/>
        <a:lstStyle/>
        <a:p>
          <a:endParaRPr lang="en-US"/>
        </a:p>
      </dgm:t>
    </dgm:pt>
    <dgm:pt modelId="{ADBFF09A-D193-4023-8693-7324CBB08589}">
      <dgm:prSet/>
      <dgm:spPr/>
      <dgm:t>
        <a:bodyPr/>
        <a:lstStyle/>
        <a:p>
          <a:r>
            <a:rPr lang="en-US"/>
            <a:t>Many individuals self-medicate mental health symptoms with substances</a:t>
          </a:r>
        </a:p>
      </dgm:t>
    </dgm:pt>
    <dgm:pt modelId="{CCAB0EFC-09DE-47EF-BB69-2258499C44EC}" type="parTrans" cxnId="{E23BBB3C-83A7-4194-822C-120E51EAA4CF}">
      <dgm:prSet/>
      <dgm:spPr/>
      <dgm:t>
        <a:bodyPr/>
        <a:lstStyle/>
        <a:p>
          <a:endParaRPr lang="en-US"/>
        </a:p>
      </dgm:t>
    </dgm:pt>
    <dgm:pt modelId="{0555485A-E457-4010-9F3B-5F9C441F4A68}" type="sibTrans" cxnId="{E23BBB3C-83A7-4194-822C-120E51EAA4CF}">
      <dgm:prSet/>
      <dgm:spPr/>
      <dgm:t>
        <a:bodyPr/>
        <a:lstStyle/>
        <a:p>
          <a:endParaRPr lang="en-US"/>
        </a:p>
      </dgm:t>
    </dgm:pt>
    <dgm:pt modelId="{CEB4391F-B142-4C95-96C2-CA0643E26701}" type="pres">
      <dgm:prSet presAssocID="{E7D70C87-0095-4E54-9E13-DC35F2899ED1}" presName="linear" presStyleCnt="0">
        <dgm:presLayoutVars>
          <dgm:animLvl val="lvl"/>
          <dgm:resizeHandles val="exact"/>
        </dgm:presLayoutVars>
      </dgm:prSet>
      <dgm:spPr/>
    </dgm:pt>
    <dgm:pt modelId="{266CFFEF-094B-4A4C-95F2-E145E9C3FF48}" type="pres">
      <dgm:prSet presAssocID="{E863C9A9-76F5-48B9-94A4-B93F2221B454}" presName="parentText" presStyleLbl="node1" presStyleIdx="0" presStyleCnt="2">
        <dgm:presLayoutVars>
          <dgm:chMax val="0"/>
          <dgm:bulletEnabled val="1"/>
        </dgm:presLayoutVars>
      </dgm:prSet>
      <dgm:spPr/>
    </dgm:pt>
    <dgm:pt modelId="{49DF43CC-16B4-4854-9BFE-93A53E04129F}" type="pres">
      <dgm:prSet presAssocID="{F6506AD3-E856-434B-9B6A-CE79FC258306}" presName="spacer" presStyleCnt="0"/>
      <dgm:spPr/>
    </dgm:pt>
    <dgm:pt modelId="{2A0BB271-A012-42D6-9AD7-59BB845EAF15}" type="pres">
      <dgm:prSet presAssocID="{ADBFF09A-D193-4023-8693-7324CBB08589}" presName="parentText" presStyleLbl="node1" presStyleIdx="1" presStyleCnt="2">
        <dgm:presLayoutVars>
          <dgm:chMax val="0"/>
          <dgm:bulletEnabled val="1"/>
        </dgm:presLayoutVars>
      </dgm:prSet>
      <dgm:spPr/>
    </dgm:pt>
  </dgm:ptLst>
  <dgm:cxnLst>
    <dgm:cxn modelId="{E23BBB3C-83A7-4194-822C-120E51EAA4CF}" srcId="{E7D70C87-0095-4E54-9E13-DC35F2899ED1}" destId="{ADBFF09A-D193-4023-8693-7324CBB08589}" srcOrd="1" destOrd="0" parTransId="{CCAB0EFC-09DE-47EF-BB69-2258499C44EC}" sibTransId="{0555485A-E457-4010-9F3B-5F9C441F4A68}"/>
    <dgm:cxn modelId="{7EFB5C41-487B-4A7F-93D9-6ADEB243F46B}" type="presOf" srcId="{ADBFF09A-D193-4023-8693-7324CBB08589}" destId="{2A0BB271-A012-42D6-9AD7-59BB845EAF15}" srcOrd="0" destOrd="0" presId="urn:microsoft.com/office/officeart/2005/8/layout/vList2"/>
    <dgm:cxn modelId="{7969BB52-CF2A-4F69-AFDE-F7B68F4BD56A}" type="presOf" srcId="{E863C9A9-76F5-48B9-94A4-B93F2221B454}" destId="{266CFFEF-094B-4A4C-95F2-E145E9C3FF48}" srcOrd="0" destOrd="0" presId="urn:microsoft.com/office/officeart/2005/8/layout/vList2"/>
    <dgm:cxn modelId="{E5D8A891-C804-4170-B2A8-497207FB8A84}" type="presOf" srcId="{E7D70C87-0095-4E54-9E13-DC35F2899ED1}" destId="{CEB4391F-B142-4C95-96C2-CA0643E26701}" srcOrd="0" destOrd="0" presId="urn:microsoft.com/office/officeart/2005/8/layout/vList2"/>
    <dgm:cxn modelId="{2A6E57BA-40F4-4F49-83FC-B1B320E98736}" srcId="{E7D70C87-0095-4E54-9E13-DC35F2899ED1}" destId="{E863C9A9-76F5-48B9-94A4-B93F2221B454}" srcOrd="0" destOrd="0" parTransId="{A6C42497-98B3-404A-9BC7-E5DD3973E406}" sibTransId="{F6506AD3-E856-434B-9B6A-CE79FC258306}"/>
    <dgm:cxn modelId="{95A183BA-C806-43E5-87B1-36677BCE6B59}" type="presParOf" srcId="{CEB4391F-B142-4C95-96C2-CA0643E26701}" destId="{266CFFEF-094B-4A4C-95F2-E145E9C3FF48}" srcOrd="0" destOrd="0" presId="urn:microsoft.com/office/officeart/2005/8/layout/vList2"/>
    <dgm:cxn modelId="{ADB305FE-C7AF-4580-ADE6-1DA1D909DC48}" type="presParOf" srcId="{CEB4391F-B142-4C95-96C2-CA0643E26701}" destId="{49DF43CC-16B4-4854-9BFE-93A53E04129F}" srcOrd="1" destOrd="0" presId="urn:microsoft.com/office/officeart/2005/8/layout/vList2"/>
    <dgm:cxn modelId="{45E236C7-5C10-4064-AA95-BA366EF8DD98}" type="presParOf" srcId="{CEB4391F-B142-4C95-96C2-CA0643E26701}" destId="{2A0BB271-A012-42D6-9AD7-59BB845EAF1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2DA8C1-48FF-43E7-97B8-439BC46EA711}"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79645546-D364-44FA-8CC1-B9B03B1E17B7}">
      <dgm:prSet/>
      <dgm:spPr/>
      <dgm:t>
        <a:bodyPr/>
        <a:lstStyle/>
        <a:p>
          <a:r>
            <a:rPr lang="en-US"/>
            <a:t>Substance use may: </a:t>
          </a:r>
        </a:p>
      </dgm:t>
    </dgm:pt>
    <dgm:pt modelId="{A0DBB985-BF17-499D-ACFD-F8CEA07DEB51}" type="parTrans" cxnId="{D5E2F2D3-3024-4EB3-803E-7E551F443AC0}">
      <dgm:prSet/>
      <dgm:spPr/>
      <dgm:t>
        <a:bodyPr/>
        <a:lstStyle/>
        <a:p>
          <a:endParaRPr lang="en-US"/>
        </a:p>
      </dgm:t>
    </dgm:pt>
    <dgm:pt modelId="{2FDE53BD-03D9-4145-B41B-E954143E5F74}" type="sibTrans" cxnId="{D5E2F2D3-3024-4EB3-803E-7E551F443AC0}">
      <dgm:prSet/>
      <dgm:spPr/>
      <dgm:t>
        <a:bodyPr/>
        <a:lstStyle/>
        <a:p>
          <a:endParaRPr lang="en-US"/>
        </a:p>
      </dgm:t>
    </dgm:pt>
    <dgm:pt modelId="{525722DE-A9CE-4230-8780-F6C87F4AE156}">
      <dgm:prSet/>
      <dgm:spPr/>
      <dgm:t>
        <a:bodyPr/>
        <a:lstStyle/>
        <a:p>
          <a:r>
            <a:rPr lang="en-US"/>
            <a:t>Worsen depression, anxiety, psychosis, or trauma symptoms</a:t>
          </a:r>
        </a:p>
      </dgm:t>
    </dgm:pt>
    <dgm:pt modelId="{EF604EC1-F2DC-4520-8E60-6D8C80F6389C}" type="parTrans" cxnId="{5F674727-FAD5-48EA-B6CD-0E4EF75300AB}">
      <dgm:prSet/>
      <dgm:spPr/>
      <dgm:t>
        <a:bodyPr/>
        <a:lstStyle/>
        <a:p>
          <a:endParaRPr lang="en-US"/>
        </a:p>
      </dgm:t>
    </dgm:pt>
    <dgm:pt modelId="{93470ED2-BC35-4A31-8DED-5D3590642BC3}" type="sibTrans" cxnId="{5F674727-FAD5-48EA-B6CD-0E4EF75300AB}">
      <dgm:prSet/>
      <dgm:spPr/>
      <dgm:t>
        <a:bodyPr/>
        <a:lstStyle/>
        <a:p>
          <a:endParaRPr lang="en-US"/>
        </a:p>
      </dgm:t>
    </dgm:pt>
    <dgm:pt modelId="{896545B4-F5D6-49E5-AAF8-575BBBA43906}">
      <dgm:prSet/>
      <dgm:spPr/>
      <dgm:t>
        <a:bodyPr/>
        <a:lstStyle/>
        <a:p>
          <a:r>
            <a:rPr lang="en-US"/>
            <a:t>Interfere with psychiatric medications</a:t>
          </a:r>
        </a:p>
      </dgm:t>
    </dgm:pt>
    <dgm:pt modelId="{4BD44E3B-E829-476E-8887-3D148DBE92DE}" type="parTrans" cxnId="{90DABC08-2E54-4E00-965E-357C307078A5}">
      <dgm:prSet/>
      <dgm:spPr/>
      <dgm:t>
        <a:bodyPr/>
        <a:lstStyle/>
        <a:p>
          <a:endParaRPr lang="en-US"/>
        </a:p>
      </dgm:t>
    </dgm:pt>
    <dgm:pt modelId="{D6C20DAA-3E5B-4D45-BEC1-8A57549FE63E}" type="sibTrans" cxnId="{90DABC08-2E54-4E00-965E-357C307078A5}">
      <dgm:prSet/>
      <dgm:spPr/>
      <dgm:t>
        <a:bodyPr/>
        <a:lstStyle/>
        <a:p>
          <a:endParaRPr lang="en-US"/>
        </a:p>
      </dgm:t>
    </dgm:pt>
    <dgm:pt modelId="{6697391A-9AD1-42FB-9785-A64D3506054D}">
      <dgm:prSet/>
      <dgm:spPr/>
      <dgm:t>
        <a:bodyPr/>
        <a:lstStyle/>
        <a:p>
          <a:r>
            <a:rPr lang="en-US"/>
            <a:t>Create cycles of relapse</a:t>
          </a:r>
        </a:p>
      </dgm:t>
    </dgm:pt>
    <dgm:pt modelId="{62B638AA-F33C-4A82-A8C0-9CA4B3885338}" type="parTrans" cxnId="{9451046C-CF1A-4247-A0DF-46DB7C672088}">
      <dgm:prSet/>
      <dgm:spPr/>
      <dgm:t>
        <a:bodyPr/>
        <a:lstStyle/>
        <a:p>
          <a:endParaRPr lang="en-US"/>
        </a:p>
      </dgm:t>
    </dgm:pt>
    <dgm:pt modelId="{9BAA7C90-2E96-46E7-B706-800DC97F67E1}" type="sibTrans" cxnId="{9451046C-CF1A-4247-A0DF-46DB7C672088}">
      <dgm:prSet/>
      <dgm:spPr/>
      <dgm:t>
        <a:bodyPr/>
        <a:lstStyle/>
        <a:p>
          <a:endParaRPr lang="en-US"/>
        </a:p>
      </dgm:t>
    </dgm:pt>
    <dgm:pt modelId="{7C16F752-8ADA-4226-8378-D3CB69717F1A}">
      <dgm:prSet/>
      <dgm:spPr/>
      <dgm:t>
        <a:bodyPr/>
        <a:lstStyle/>
        <a:p>
          <a:r>
            <a:rPr lang="en-US"/>
            <a:t>Mental health issues may:</a:t>
          </a:r>
        </a:p>
      </dgm:t>
    </dgm:pt>
    <dgm:pt modelId="{A5DD33D1-BECA-4B16-BC67-D720141EBBAB}" type="parTrans" cxnId="{678C6663-60FA-4156-BCD4-08B4C87D8B9B}">
      <dgm:prSet/>
      <dgm:spPr/>
      <dgm:t>
        <a:bodyPr/>
        <a:lstStyle/>
        <a:p>
          <a:endParaRPr lang="en-US"/>
        </a:p>
      </dgm:t>
    </dgm:pt>
    <dgm:pt modelId="{C8E1CB4A-A99C-4143-B8CF-848694D3CD33}" type="sibTrans" cxnId="{678C6663-60FA-4156-BCD4-08B4C87D8B9B}">
      <dgm:prSet/>
      <dgm:spPr/>
      <dgm:t>
        <a:bodyPr/>
        <a:lstStyle/>
        <a:p>
          <a:endParaRPr lang="en-US"/>
        </a:p>
      </dgm:t>
    </dgm:pt>
    <dgm:pt modelId="{1F472A5C-D51F-4395-9647-A5DAD0B6FD77}">
      <dgm:prSet/>
      <dgm:spPr/>
      <dgm:t>
        <a:bodyPr/>
        <a:lstStyle/>
        <a:p>
          <a:r>
            <a:rPr lang="en-US"/>
            <a:t>Increase self-medicating behaviors</a:t>
          </a:r>
        </a:p>
      </dgm:t>
    </dgm:pt>
    <dgm:pt modelId="{436ECDF1-6950-4AE5-9B58-4900993FCA4C}" type="parTrans" cxnId="{EB4E4397-6E5B-4325-A123-42ACEF46C384}">
      <dgm:prSet/>
      <dgm:spPr/>
      <dgm:t>
        <a:bodyPr/>
        <a:lstStyle/>
        <a:p>
          <a:endParaRPr lang="en-US"/>
        </a:p>
      </dgm:t>
    </dgm:pt>
    <dgm:pt modelId="{7DFC28D3-E959-4F2A-A4D3-745A4E35B2AB}" type="sibTrans" cxnId="{EB4E4397-6E5B-4325-A123-42ACEF46C384}">
      <dgm:prSet/>
      <dgm:spPr/>
      <dgm:t>
        <a:bodyPr/>
        <a:lstStyle/>
        <a:p>
          <a:endParaRPr lang="en-US"/>
        </a:p>
      </dgm:t>
    </dgm:pt>
    <dgm:pt modelId="{BE474CE4-3AF0-4F36-8B99-520BBC08319F}">
      <dgm:prSet/>
      <dgm:spPr/>
      <dgm:t>
        <a:bodyPr/>
        <a:lstStyle/>
        <a:p>
          <a:r>
            <a:rPr lang="en-US"/>
            <a:t>Create more isolating and alimentation from supports</a:t>
          </a:r>
        </a:p>
      </dgm:t>
    </dgm:pt>
    <dgm:pt modelId="{7F7C90D7-7B53-4E07-8030-C7996C27350F}" type="parTrans" cxnId="{E48AEAB7-B771-4BDA-8424-9A8F14CF0682}">
      <dgm:prSet/>
      <dgm:spPr/>
      <dgm:t>
        <a:bodyPr/>
        <a:lstStyle/>
        <a:p>
          <a:endParaRPr lang="en-US"/>
        </a:p>
      </dgm:t>
    </dgm:pt>
    <dgm:pt modelId="{765A5E7F-6A65-4605-830C-89DD55511CE7}" type="sibTrans" cxnId="{E48AEAB7-B771-4BDA-8424-9A8F14CF0682}">
      <dgm:prSet/>
      <dgm:spPr/>
      <dgm:t>
        <a:bodyPr/>
        <a:lstStyle/>
        <a:p>
          <a:endParaRPr lang="en-US"/>
        </a:p>
      </dgm:t>
    </dgm:pt>
    <dgm:pt modelId="{F9A29BE6-4309-47ED-97FF-653A8C6F9224}">
      <dgm:prSet/>
      <dgm:spPr/>
      <dgm:t>
        <a:bodyPr/>
        <a:lstStyle/>
        <a:p>
          <a:r>
            <a:rPr lang="en-US"/>
            <a:t>Impact motivation and judgment</a:t>
          </a:r>
        </a:p>
      </dgm:t>
    </dgm:pt>
    <dgm:pt modelId="{1CEC1695-95C2-4D6C-82DD-826D95B233AB}" type="parTrans" cxnId="{2983CE2C-984B-4E3B-AB12-7C12B251D0C8}">
      <dgm:prSet/>
      <dgm:spPr/>
      <dgm:t>
        <a:bodyPr/>
        <a:lstStyle/>
        <a:p>
          <a:endParaRPr lang="en-US"/>
        </a:p>
      </dgm:t>
    </dgm:pt>
    <dgm:pt modelId="{4D985A6B-3510-4161-8A08-DC62A658238F}" type="sibTrans" cxnId="{2983CE2C-984B-4E3B-AB12-7C12B251D0C8}">
      <dgm:prSet/>
      <dgm:spPr/>
      <dgm:t>
        <a:bodyPr/>
        <a:lstStyle/>
        <a:p>
          <a:endParaRPr lang="en-US"/>
        </a:p>
      </dgm:t>
    </dgm:pt>
    <dgm:pt modelId="{59E99D62-2D59-481D-A91C-5263BA44CBF1}" type="pres">
      <dgm:prSet presAssocID="{822DA8C1-48FF-43E7-97B8-439BC46EA711}" presName="Name0" presStyleCnt="0">
        <dgm:presLayoutVars>
          <dgm:dir/>
          <dgm:animLvl val="lvl"/>
          <dgm:resizeHandles val="exact"/>
        </dgm:presLayoutVars>
      </dgm:prSet>
      <dgm:spPr/>
    </dgm:pt>
    <dgm:pt modelId="{85E783FE-5705-48E9-8302-3548FC4F7BCD}" type="pres">
      <dgm:prSet presAssocID="{79645546-D364-44FA-8CC1-B9B03B1E17B7}" presName="linNode" presStyleCnt="0"/>
      <dgm:spPr/>
    </dgm:pt>
    <dgm:pt modelId="{05365F87-05E4-4C3F-B012-90EAE0E2B175}" type="pres">
      <dgm:prSet presAssocID="{79645546-D364-44FA-8CC1-B9B03B1E17B7}" presName="parentText" presStyleLbl="node1" presStyleIdx="0" presStyleCnt="2">
        <dgm:presLayoutVars>
          <dgm:chMax val="1"/>
          <dgm:bulletEnabled val="1"/>
        </dgm:presLayoutVars>
      </dgm:prSet>
      <dgm:spPr/>
    </dgm:pt>
    <dgm:pt modelId="{94DE901F-FD2F-4C9B-A2CD-A3F0522CB1E9}" type="pres">
      <dgm:prSet presAssocID="{79645546-D364-44FA-8CC1-B9B03B1E17B7}" presName="descendantText" presStyleLbl="alignAccFollowNode1" presStyleIdx="0" presStyleCnt="2">
        <dgm:presLayoutVars>
          <dgm:bulletEnabled val="1"/>
        </dgm:presLayoutVars>
      </dgm:prSet>
      <dgm:spPr/>
    </dgm:pt>
    <dgm:pt modelId="{9F2972AF-5F4C-49E8-8EA7-3684BF258FA2}" type="pres">
      <dgm:prSet presAssocID="{2FDE53BD-03D9-4145-B41B-E954143E5F74}" presName="sp" presStyleCnt="0"/>
      <dgm:spPr/>
    </dgm:pt>
    <dgm:pt modelId="{A7034096-B67B-48A5-8B2C-710CE7ECEAAA}" type="pres">
      <dgm:prSet presAssocID="{7C16F752-8ADA-4226-8378-D3CB69717F1A}" presName="linNode" presStyleCnt="0"/>
      <dgm:spPr/>
    </dgm:pt>
    <dgm:pt modelId="{26324259-E5E0-4ADF-9275-82BC78AA9FDD}" type="pres">
      <dgm:prSet presAssocID="{7C16F752-8ADA-4226-8378-D3CB69717F1A}" presName="parentText" presStyleLbl="node1" presStyleIdx="1" presStyleCnt="2">
        <dgm:presLayoutVars>
          <dgm:chMax val="1"/>
          <dgm:bulletEnabled val="1"/>
        </dgm:presLayoutVars>
      </dgm:prSet>
      <dgm:spPr/>
    </dgm:pt>
    <dgm:pt modelId="{778E777F-0AE5-4C47-9246-CBC7AB20CC8E}" type="pres">
      <dgm:prSet presAssocID="{7C16F752-8ADA-4226-8378-D3CB69717F1A}" presName="descendantText" presStyleLbl="alignAccFollowNode1" presStyleIdx="1" presStyleCnt="2">
        <dgm:presLayoutVars>
          <dgm:bulletEnabled val="1"/>
        </dgm:presLayoutVars>
      </dgm:prSet>
      <dgm:spPr/>
    </dgm:pt>
  </dgm:ptLst>
  <dgm:cxnLst>
    <dgm:cxn modelId="{90DABC08-2E54-4E00-965E-357C307078A5}" srcId="{79645546-D364-44FA-8CC1-B9B03B1E17B7}" destId="{896545B4-F5D6-49E5-AAF8-575BBBA43906}" srcOrd="1" destOrd="0" parTransId="{4BD44E3B-E829-476E-8887-3D148DBE92DE}" sibTransId="{D6C20DAA-3E5B-4D45-BEC1-8A57549FE63E}"/>
    <dgm:cxn modelId="{3D968110-1736-41BE-B9D3-82BA59FBF9BD}" type="presOf" srcId="{525722DE-A9CE-4230-8780-F6C87F4AE156}" destId="{94DE901F-FD2F-4C9B-A2CD-A3F0522CB1E9}" srcOrd="0" destOrd="0" presId="urn:microsoft.com/office/officeart/2005/8/layout/vList5"/>
    <dgm:cxn modelId="{7B1AA610-7630-4214-A77E-707EBB745730}" type="presOf" srcId="{1F472A5C-D51F-4395-9647-A5DAD0B6FD77}" destId="{778E777F-0AE5-4C47-9246-CBC7AB20CC8E}" srcOrd="0" destOrd="0" presId="urn:microsoft.com/office/officeart/2005/8/layout/vList5"/>
    <dgm:cxn modelId="{C4048E16-852C-4AE1-B6B8-588BED50E7BA}" type="presOf" srcId="{896545B4-F5D6-49E5-AAF8-575BBBA43906}" destId="{94DE901F-FD2F-4C9B-A2CD-A3F0522CB1E9}" srcOrd="0" destOrd="1" presId="urn:microsoft.com/office/officeart/2005/8/layout/vList5"/>
    <dgm:cxn modelId="{5F674727-FAD5-48EA-B6CD-0E4EF75300AB}" srcId="{79645546-D364-44FA-8CC1-B9B03B1E17B7}" destId="{525722DE-A9CE-4230-8780-F6C87F4AE156}" srcOrd="0" destOrd="0" parTransId="{EF604EC1-F2DC-4520-8E60-6D8C80F6389C}" sibTransId="{93470ED2-BC35-4A31-8DED-5D3590642BC3}"/>
    <dgm:cxn modelId="{FE704228-3537-4FEB-8F37-5C04C3175CCE}" type="presOf" srcId="{F9A29BE6-4309-47ED-97FF-653A8C6F9224}" destId="{778E777F-0AE5-4C47-9246-CBC7AB20CC8E}" srcOrd="0" destOrd="2" presId="urn:microsoft.com/office/officeart/2005/8/layout/vList5"/>
    <dgm:cxn modelId="{5565362A-C058-4AD7-9054-E62540C0017D}" type="presOf" srcId="{6697391A-9AD1-42FB-9785-A64D3506054D}" destId="{94DE901F-FD2F-4C9B-A2CD-A3F0522CB1E9}" srcOrd="0" destOrd="2" presId="urn:microsoft.com/office/officeart/2005/8/layout/vList5"/>
    <dgm:cxn modelId="{2983CE2C-984B-4E3B-AB12-7C12B251D0C8}" srcId="{7C16F752-8ADA-4226-8378-D3CB69717F1A}" destId="{F9A29BE6-4309-47ED-97FF-653A8C6F9224}" srcOrd="2" destOrd="0" parTransId="{1CEC1695-95C2-4D6C-82DD-826D95B233AB}" sibTransId="{4D985A6B-3510-4161-8A08-DC62A658238F}"/>
    <dgm:cxn modelId="{678C6663-60FA-4156-BCD4-08B4C87D8B9B}" srcId="{822DA8C1-48FF-43E7-97B8-439BC46EA711}" destId="{7C16F752-8ADA-4226-8378-D3CB69717F1A}" srcOrd="1" destOrd="0" parTransId="{A5DD33D1-BECA-4B16-BC67-D720141EBBAB}" sibTransId="{C8E1CB4A-A99C-4143-B8CF-848694D3CD33}"/>
    <dgm:cxn modelId="{9451046C-CF1A-4247-A0DF-46DB7C672088}" srcId="{79645546-D364-44FA-8CC1-B9B03B1E17B7}" destId="{6697391A-9AD1-42FB-9785-A64D3506054D}" srcOrd="2" destOrd="0" parTransId="{62B638AA-F33C-4A82-A8C0-9CA4B3885338}" sibTransId="{9BAA7C90-2E96-46E7-B706-800DC97F67E1}"/>
    <dgm:cxn modelId="{C2F26E7A-DB3E-43BB-9086-E9D25B1CB27B}" type="presOf" srcId="{79645546-D364-44FA-8CC1-B9B03B1E17B7}" destId="{05365F87-05E4-4C3F-B012-90EAE0E2B175}" srcOrd="0" destOrd="0" presId="urn:microsoft.com/office/officeart/2005/8/layout/vList5"/>
    <dgm:cxn modelId="{EB4E4397-6E5B-4325-A123-42ACEF46C384}" srcId="{7C16F752-8ADA-4226-8378-D3CB69717F1A}" destId="{1F472A5C-D51F-4395-9647-A5DAD0B6FD77}" srcOrd="0" destOrd="0" parTransId="{436ECDF1-6950-4AE5-9B58-4900993FCA4C}" sibTransId="{7DFC28D3-E959-4F2A-A4D3-745A4E35B2AB}"/>
    <dgm:cxn modelId="{1D31DFA4-20AE-4A79-86F1-E9656845E95B}" type="presOf" srcId="{7C16F752-8ADA-4226-8378-D3CB69717F1A}" destId="{26324259-E5E0-4ADF-9275-82BC78AA9FDD}" srcOrd="0" destOrd="0" presId="urn:microsoft.com/office/officeart/2005/8/layout/vList5"/>
    <dgm:cxn modelId="{B8C7BCA6-AA78-4E87-8D9C-8C9D3886AA3F}" type="presOf" srcId="{BE474CE4-3AF0-4F36-8B99-520BBC08319F}" destId="{778E777F-0AE5-4C47-9246-CBC7AB20CC8E}" srcOrd="0" destOrd="1" presId="urn:microsoft.com/office/officeart/2005/8/layout/vList5"/>
    <dgm:cxn modelId="{E48AEAB7-B771-4BDA-8424-9A8F14CF0682}" srcId="{7C16F752-8ADA-4226-8378-D3CB69717F1A}" destId="{BE474CE4-3AF0-4F36-8B99-520BBC08319F}" srcOrd="1" destOrd="0" parTransId="{7F7C90D7-7B53-4E07-8030-C7996C27350F}" sibTransId="{765A5E7F-6A65-4605-830C-89DD55511CE7}"/>
    <dgm:cxn modelId="{6929FEC1-B430-41D7-AF81-A36139D99888}" type="presOf" srcId="{822DA8C1-48FF-43E7-97B8-439BC46EA711}" destId="{59E99D62-2D59-481D-A91C-5263BA44CBF1}" srcOrd="0" destOrd="0" presId="urn:microsoft.com/office/officeart/2005/8/layout/vList5"/>
    <dgm:cxn modelId="{D5E2F2D3-3024-4EB3-803E-7E551F443AC0}" srcId="{822DA8C1-48FF-43E7-97B8-439BC46EA711}" destId="{79645546-D364-44FA-8CC1-B9B03B1E17B7}" srcOrd="0" destOrd="0" parTransId="{A0DBB985-BF17-499D-ACFD-F8CEA07DEB51}" sibTransId="{2FDE53BD-03D9-4145-B41B-E954143E5F74}"/>
    <dgm:cxn modelId="{2DEFC30C-8E32-4B01-B52F-A072F80F18A9}" type="presParOf" srcId="{59E99D62-2D59-481D-A91C-5263BA44CBF1}" destId="{85E783FE-5705-48E9-8302-3548FC4F7BCD}" srcOrd="0" destOrd="0" presId="urn:microsoft.com/office/officeart/2005/8/layout/vList5"/>
    <dgm:cxn modelId="{ED4AF11F-DB09-4A0D-90F9-3060DBFDFF2A}" type="presParOf" srcId="{85E783FE-5705-48E9-8302-3548FC4F7BCD}" destId="{05365F87-05E4-4C3F-B012-90EAE0E2B175}" srcOrd="0" destOrd="0" presId="urn:microsoft.com/office/officeart/2005/8/layout/vList5"/>
    <dgm:cxn modelId="{E9CFF7A5-2333-4C44-ACE2-9DC94DF4E234}" type="presParOf" srcId="{85E783FE-5705-48E9-8302-3548FC4F7BCD}" destId="{94DE901F-FD2F-4C9B-A2CD-A3F0522CB1E9}" srcOrd="1" destOrd="0" presId="urn:microsoft.com/office/officeart/2005/8/layout/vList5"/>
    <dgm:cxn modelId="{154360A1-CC7C-4C26-85C5-88B95950E096}" type="presParOf" srcId="{59E99D62-2D59-481D-A91C-5263BA44CBF1}" destId="{9F2972AF-5F4C-49E8-8EA7-3684BF258FA2}" srcOrd="1" destOrd="0" presId="urn:microsoft.com/office/officeart/2005/8/layout/vList5"/>
    <dgm:cxn modelId="{DA609E21-366D-4043-8DB9-E8406FB5A3F8}" type="presParOf" srcId="{59E99D62-2D59-481D-A91C-5263BA44CBF1}" destId="{A7034096-B67B-48A5-8B2C-710CE7ECEAAA}" srcOrd="2" destOrd="0" presId="urn:microsoft.com/office/officeart/2005/8/layout/vList5"/>
    <dgm:cxn modelId="{1D41CF81-74C5-4292-BF7D-49E93F92CE42}" type="presParOf" srcId="{A7034096-B67B-48A5-8B2C-710CE7ECEAAA}" destId="{26324259-E5E0-4ADF-9275-82BC78AA9FDD}" srcOrd="0" destOrd="0" presId="urn:microsoft.com/office/officeart/2005/8/layout/vList5"/>
    <dgm:cxn modelId="{A50B68BA-5516-492A-8C0F-BDE3733B61C9}" type="presParOf" srcId="{A7034096-B67B-48A5-8B2C-710CE7ECEAAA}" destId="{778E777F-0AE5-4C47-9246-CBC7AB20CC8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858544-B382-410C-B543-C8626296219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B6A361E-BC4C-4779-9E29-5D5B086225E7}">
      <dgm:prSet/>
      <dgm:spPr/>
      <dgm:t>
        <a:bodyPr/>
        <a:lstStyle/>
        <a:p>
          <a:r>
            <a:rPr lang="en-US"/>
            <a:t>In 2023, 20.4 million or 7.9% of all adults aged 18 and older in the US had both AMI and at least one SUD in the past year.</a:t>
          </a:r>
        </a:p>
      </dgm:t>
    </dgm:pt>
    <dgm:pt modelId="{17C18195-6DD9-4E48-A09A-219E93CF2C13}" type="parTrans" cxnId="{D68D5DAD-4AC4-4336-80EF-A6717A287319}">
      <dgm:prSet/>
      <dgm:spPr/>
      <dgm:t>
        <a:bodyPr/>
        <a:lstStyle/>
        <a:p>
          <a:endParaRPr lang="en-US"/>
        </a:p>
      </dgm:t>
    </dgm:pt>
    <dgm:pt modelId="{5A9700C8-9483-4ACE-88E3-5664838C6C14}" type="sibTrans" cxnId="{D68D5DAD-4AC4-4336-80EF-A6717A287319}">
      <dgm:prSet/>
      <dgm:spPr/>
      <dgm:t>
        <a:bodyPr/>
        <a:lstStyle/>
        <a:p>
          <a:endParaRPr lang="en-US"/>
        </a:p>
      </dgm:t>
    </dgm:pt>
    <dgm:pt modelId="{03821280-7C75-4CB4-BBB5-BC66056F826A}">
      <dgm:prSet/>
      <dgm:spPr/>
      <dgm:t>
        <a:bodyPr/>
        <a:lstStyle/>
        <a:p>
          <a:r>
            <a:rPr lang="en-US"/>
            <a:t>6.8 million, or 2.6% of all adults in the US, had a co-occurring SMI and SUD in the past year.</a:t>
          </a:r>
        </a:p>
      </dgm:t>
    </dgm:pt>
    <dgm:pt modelId="{DE274B15-6518-4C09-86B4-6A269BE8CBCF}" type="parTrans" cxnId="{478EE991-F2D0-4908-8FE6-B044E617ED28}">
      <dgm:prSet/>
      <dgm:spPr/>
      <dgm:t>
        <a:bodyPr/>
        <a:lstStyle/>
        <a:p>
          <a:endParaRPr lang="en-US"/>
        </a:p>
      </dgm:t>
    </dgm:pt>
    <dgm:pt modelId="{356FE698-D653-48F5-80AB-A3AA279A27CB}" type="sibTrans" cxnId="{478EE991-F2D0-4908-8FE6-B044E617ED28}">
      <dgm:prSet/>
      <dgm:spPr/>
      <dgm:t>
        <a:bodyPr/>
        <a:lstStyle/>
        <a:p>
          <a:endParaRPr lang="en-US"/>
        </a:p>
      </dgm:t>
    </dgm:pt>
    <dgm:pt modelId="{F073D16F-5E9F-4529-B3BD-98747A2F7932}">
      <dgm:prSet/>
      <dgm:spPr/>
      <dgm:t>
        <a:bodyPr/>
        <a:lstStyle/>
        <a:p>
          <a:r>
            <a:rPr lang="en-US"/>
            <a:t>26.7% of adults with AMI and 29.4% of adults with SMI were binge drinkers.</a:t>
          </a:r>
        </a:p>
      </dgm:t>
    </dgm:pt>
    <dgm:pt modelId="{24C7320A-D5BF-4DF2-8DE7-63F71870B432}" type="parTrans" cxnId="{2E45BBD6-12D1-4E0D-BFF4-0CFC1D91AA60}">
      <dgm:prSet/>
      <dgm:spPr/>
      <dgm:t>
        <a:bodyPr/>
        <a:lstStyle/>
        <a:p>
          <a:endParaRPr lang="en-US"/>
        </a:p>
      </dgm:t>
    </dgm:pt>
    <dgm:pt modelId="{6FFFC6BB-6863-4539-85AE-A5C604B4D207}" type="sibTrans" cxnId="{2E45BBD6-12D1-4E0D-BFF4-0CFC1D91AA60}">
      <dgm:prSet/>
      <dgm:spPr/>
      <dgm:t>
        <a:bodyPr/>
        <a:lstStyle/>
        <a:p>
          <a:endParaRPr lang="en-US"/>
        </a:p>
      </dgm:t>
    </dgm:pt>
    <dgm:pt modelId="{82023F40-1332-4E47-B942-0D48E57D122F}">
      <dgm:prSet/>
      <dgm:spPr/>
      <dgm:t>
        <a:bodyPr/>
        <a:lstStyle/>
        <a:p>
          <a:r>
            <a:rPr lang="en-US"/>
            <a:t>51.9% of adults with SMI 42.4% of adults with AMI used illegal drugs in 2023.</a:t>
          </a:r>
        </a:p>
      </dgm:t>
    </dgm:pt>
    <dgm:pt modelId="{4C5FD156-F1F0-4A37-A6AB-BFFF216B9A21}" type="parTrans" cxnId="{42773207-C149-4733-B73D-184CF7230324}">
      <dgm:prSet/>
      <dgm:spPr/>
      <dgm:t>
        <a:bodyPr/>
        <a:lstStyle/>
        <a:p>
          <a:endParaRPr lang="en-US"/>
        </a:p>
      </dgm:t>
    </dgm:pt>
    <dgm:pt modelId="{F9292210-2D0D-4244-92C9-2BA4BD28AABB}" type="sibTrans" cxnId="{42773207-C149-4733-B73D-184CF7230324}">
      <dgm:prSet/>
      <dgm:spPr/>
      <dgm:t>
        <a:bodyPr/>
        <a:lstStyle/>
        <a:p>
          <a:endParaRPr lang="en-US"/>
        </a:p>
      </dgm:t>
    </dgm:pt>
    <dgm:pt modelId="{733EB007-4DCD-45CA-B0A4-262E44927FF2}">
      <dgm:prSet/>
      <dgm:spPr/>
      <dgm:t>
        <a:bodyPr/>
        <a:lstStyle/>
        <a:p>
          <a:r>
            <a:rPr lang="en-US"/>
            <a:t>Among adults with AMI and SUD, around 62.4% received either mental health care or specialty substance abuse treatment</a:t>
          </a:r>
        </a:p>
      </dgm:t>
    </dgm:pt>
    <dgm:pt modelId="{866E9DD8-2C16-4264-9ACD-98534313FE26}" type="parTrans" cxnId="{E13BD3E3-E7E1-42F4-817B-A4511EC58FBC}">
      <dgm:prSet/>
      <dgm:spPr/>
      <dgm:t>
        <a:bodyPr/>
        <a:lstStyle/>
        <a:p>
          <a:endParaRPr lang="en-US"/>
        </a:p>
      </dgm:t>
    </dgm:pt>
    <dgm:pt modelId="{19B4225E-FAC7-4F4B-A3F0-BBCAD30084B6}" type="sibTrans" cxnId="{E13BD3E3-E7E1-42F4-817B-A4511EC58FBC}">
      <dgm:prSet/>
      <dgm:spPr/>
      <dgm:t>
        <a:bodyPr/>
        <a:lstStyle/>
        <a:p>
          <a:endParaRPr lang="en-US"/>
        </a:p>
      </dgm:t>
    </dgm:pt>
    <dgm:pt modelId="{809A590F-CD94-4339-86B4-32D5E2641DE2}">
      <dgm:prSet/>
      <dgm:spPr/>
      <dgm:t>
        <a:bodyPr/>
        <a:lstStyle/>
        <a:p>
          <a:r>
            <a:rPr lang="en-US"/>
            <a:t>37.6% of adults with AMD and SUD received no care.</a:t>
          </a:r>
        </a:p>
      </dgm:t>
    </dgm:pt>
    <dgm:pt modelId="{0A8EE084-8ADA-43D5-A1E0-7E85928CBC30}" type="parTrans" cxnId="{D9516505-3B7D-4D80-A638-5D6A13612FFE}">
      <dgm:prSet/>
      <dgm:spPr/>
      <dgm:t>
        <a:bodyPr/>
        <a:lstStyle/>
        <a:p>
          <a:endParaRPr lang="en-US"/>
        </a:p>
      </dgm:t>
    </dgm:pt>
    <dgm:pt modelId="{5BE6AD13-4A70-4038-BAB7-1E501E3AC458}" type="sibTrans" cxnId="{D9516505-3B7D-4D80-A638-5D6A13612FFE}">
      <dgm:prSet/>
      <dgm:spPr/>
      <dgm:t>
        <a:bodyPr/>
        <a:lstStyle/>
        <a:p>
          <a:endParaRPr lang="en-US"/>
        </a:p>
      </dgm:t>
    </dgm:pt>
    <dgm:pt modelId="{D95A3929-0A58-4272-A485-145CA46B8288}">
      <dgm:prSet/>
      <dgm:spPr/>
      <dgm:t>
        <a:bodyPr/>
        <a:lstStyle/>
        <a:p>
          <a:r>
            <a:rPr lang="en-US">
              <a:hlinkClick xmlns:r="http://schemas.openxmlformats.org/officeDocument/2006/relationships" r:id="rId1"/>
            </a:rPr>
            <a:t>https://drugabusestatistics.org/</a:t>
          </a:r>
          <a:endParaRPr lang="en-US"/>
        </a:p>
      </dgm:t>
    </dgm:pt>
    <dgm:pt modelId="{4425F50E-4720-4F25-A905-EE5A8B061418}" type="parTrans" cxnId="{25CF8619-65AB-4465-A0E5-C9DE4D63B3CB}">
      <dgm:prSet/>
      <dgm:spPr/>
      <dgm:t>
        <a:bodyPr/>
        <a:lstStyle/>
        <a:p>
          <a:endParaRPr lang="en-US"/>
        </a:p>
      </dgm:t>
    </dgm:pt>
    <dgm:pt modelId="{35A43F01-27AE-4600-A729-DACB193B134E}" type="sibTrans" cxnId="{25CF8619-65AB-4465-A0E5-C9DE4D63B3CB}">
      <dgm:prSet/>
      <dgm:spPr/>
      <dgm:t>
        <a:bodyPr/>
        <a:lstStyle/>
        <a:p>
          <a:endParaRPr lang="en-US"/>
        </a:p>
      </dgm:t>
    </dgm:pt>
    <dgm:pt modelId="{69676E88-0FC5-456D-BF38-A42EBAE09AA6}" type="pres">
      <dgm:prSet presAssocID="{A1858544-B382-410C-B543-C8626296219B}" presName="linear" presStyleCnt="0">
        <dgm:presLayoutVars>
          <dgm:animLvl val="lvl"/>
          <dgm:resizeHandles val="exact"/>
        </dgm:presLayoutVars>
      </dgm:prSet>
      <dgm:spPr/>
    </dgm:pt>
    <dgm:pt modelId="{078D5D96-424E-41D7-94B9-543976E0033C}" type="pres">
      <dgm:prSet presAssocID="{FB6A361E-BC4C-4779-9E29-5D5B086225E7}" presName="parentText" presStyleLbl="node1" presStyleIdx="0" presStyleCnt="7">
        <dgm:presLayoutVars>
          <dgm:chMax val="0"/>
          <dgm:bulletEnabled val="1"/>
        </dgm:presLayoutVars>
      </dgm:prSet>
      <dgm:spPr/>
    </dgm:pt>
    <dgm:pt modelId="{435B7DC1-21B0-43F6-8481-B743721A971E}" type="pres">
      <dgm:prSet presAssocID="{5A9700C8-9483-4ACE-88E3-5664838C6C14}" presName="spacer" presStyleCnt="0"/>
      <dgm:spPr/>
    </dgm:pt>
    <dgm:pt modelId="{C7445DED-696C-4951-AA3A-6D7081F56B60}" type="pres">
      <dgm:prSet presAssocID="{03821280-7C75-4CB4-BBB5-BC66056F826A}" presName="parentText" presStyleLbl="node1" presStyleIdx="1" presStyleCnt="7">
        <dgm:presLayoutVars>
          <dgm:chMax val="0"/>
          <dgm:bulletEnabled val="1"/>
        </dgm:presLayoutVars>
      </dgm:prSet>
      <dgm:spPr/>
    </dgm:pt>
    <dgm:pt modelId="{6DBCDF13-F226-4176-8526-C9BE823B1140}" type="pres">
      <dgm:prSet presAssocID="{356FE698-D653-48F5-80AB-A3AA279A27CB}" presName="spacer" presStyleCnt="0"/>
      <dgm:spPr/>
    </dgm:pt>
    <dgm:pt modelId="{AA75D8C9-143E-4C36-B67E-34599C505281}" type="pres">
      <dgm:prSet presAssocID="{F073D16F-5E9F-4529-B3BD-98747A2F7932}" presName="parentText" presStyleLbl="node1" presStyleIdx="2" presStyleCnt="7">
        <dgm:presLayoutVars>
          <dgm:chMax val="0"/>
          <dgm:bulletEnabled val="1"/>
        </dgm:presLayoutVars>
      </dgm:prSet>
      <dgm:spPr/>
    </dgm:pt>
    <dgm:pt modelId="{019DA175-B22F-4E48-A728-5823425757E4}" type="pres">
      <dgm:prSet presAssocID="{6FFFC6BB-6863-4539-85AE-A5C604B4D207}" presName="spacer" presStyleCnt="0"/>
      <dgm:spPr/>
    </dgm:pt>
    <dgm:pt modelId="{742FD1A7-A5C5-4EE7-805C-69C87E13388C}" type="pres">
      <dgm:prSet presAssocID="{82023F40-1332-4E47-B942-0D48E57D122F}" presName="parentText" presStyleLbl="node1" presStyleIdx="3" presStyleCnt="7">
        <dgm:presLayoutVars>
          <dgm:chMax val="0"/>
          <dgm:bulletEnabled val="1"/>
        </dgm:presLayoutVars>
      </dgm:prSet>
      <dgm:spPr/>
    </dgm:pt>
    <dgm:pt modelId="{94B34ABF-70F6-4C52-9109-BA87AA3BFDE5}" type="pres">
      <dgm:prSet presAssocID="{F9292210-2D0D-4244-92C9-2BA4BD28AABB}" presName="spacer" presStyleCnt="0"/>
      <dgm:spPr/>
    </dgm:pt>
    <dgm:pt modelId="{01EAEB68-6CF0-4B51-9ACF-795B316D940D}" type="pres">
      <dgm:prSet presAssocID="{733EB007-4DCD-45CA-B0A4-262E44927FF2}" presName="parentText" presStyleLbl="node1" presStyleIdx="4" presStyleCnt="7">
        <dgm:presLayoutVars>
          <dgm:chMax val="0"/>
          <dgm:bulletEnabled val="1"/>
        </dgm:presLayoutVars>
      </dgm:prSet>
      <dgm:spPr/>
    </dgm:pt>
    <dgm:pt modelId="{87C1FFEE-A7DC-455A-9CBF-3422217DFB1A}" type="pres">
      <dgm:prSet presAssocID="{19B4225E-FAC7-4F4B-A3F0-BBCAD30084B6}" presName="spacer" presStyleCnt="0"/>
      <dgm:spPr/>
    </dgm:pt>
    <dgm:pt modelId="{B08B0686-F3D2-4577-9AAA-04A5EB71751B}" type="pres">
      <dgm:prSet presAssocID="{809A590F-CD94-4339-86B4-32D5E2641DE2}" presName="parentText" presStyleLbl="node1" presStyleIdx="5" presStyleCnt="7">
        <dgm:presLayoutVars>
          <dgm:chMax val="0"/>
          <dgm:bulletEnabled val="1"/>
        </dgm:presLayoutVars>
      </dgm:prSet>
      <dgm:spPr/>
    </dgm:pt>
    <dgm:pt modelId="{59E905AD-29AF-4CF5-87EE-F651AE1C44DC}" type="pres">
      <dgm:prSet presAssocID="{5BE6AD13-4A70-4038-BAB7-1E501E3AC458}" presName="spacer" presStyleCnt="0"/>
      <dgm:spPr/>
    </dgm:pt>
    <dgm:pt modelId="{129AF4C1-DD33-4BC3-87D5-29B58E628E20}" type="pres">
      <dgm:prSet presAssocID="{D95A3929-0A58-4272-A485-145CA46B8288}" presName="parentText" presStyleLbl="node1" presStyleIdx="6" presStyleCnt="7">
        <dgm:presLayoutVars>
          <dgm:chMax val="0"/>
          <dgm:bulletEnabled val="1"/>
        </dgm:presLayoutVars>
      </dgm:prSet>
      <dgm:spPr/>
    </dgm:pt>
  </dgm:ptLst>
  <dgm:cxnLst>
    <dgm:cxn modelId="{D9516505-3B7D-4D80-A638-5D6A13612FFE}" srcId="{A1858544-B382-410C-B543-C8626296219B}" destId="{809A590F-CD94-4339-86B4-32D5E2641DE2}" srcOrd="5" destOrd="0" parTransId="{0A8EE084-8ADA-43D5-A1E0-7E85928CBC30}" sibTransId="{5BE6AD13-4A70-4038-BAB7-1E501E3AC458}"/>
    <dgm:cxn modelId="{42773207-C149-4733-B73D-184CF7230324}" srcId="{A1858544-B382-410C-B543-C8626296219B}" destId="{82023F40-1332-4E47-B942-0D48E57D122F}" srcOrd="3" destOrd="0" parTransId="{4C5FD156-F1F0-4A37-A6AB-BFFF216B9A21}" sibTransId="{F9292210-2D0D-4244-92C9-2BA4BD28AABB}"/>
    <dgm:cxn modelId="{25CF8619-65AB-4465-A0E5-C9DE4D63B3CB}" srcId="{A1858544-B382-410C-B543-C8626296219B}" destId="{D95A3929-0A58-4272-A485-145CA46B8288}" srcOrd="6" destOrd="0" parTransId="{4425F50E-4720-4F25-A905-EE5A8B061418}" sibTransId="{35A43F01-27AE-4600-A729-DACB193B134E}"/>
    <dgm:cxn modelId="{9F104826-A373-4C6B-B2C6-D86443A64A5E}" type="presOf" srcId="{809A590F-CD94-4339-86B4-32D5E2641DE2}" destId="{B08B0686-F3D2-4577-9AAA-04A5EB71751B}" srcOrd="0" destOrd="0" presId="urn:microsoft.com/office/officeart/2005/8/layout/vList2"/>
    <dgm:cxn modelId="{5738882E-3A57-4358-B57E-717983FFDDD4}" type="presOf" srcId="{D95A3929-0A58-4272-A485-145CA46B8288}" destId="{129AF4C1-DD33-4BC3-87D5-29B58E628E20}" srcOrd="0" destOrd="0" presId="urn:microsoft.com/office/officeart/2005/8/layout/vList2"/>
    <dgm:cxn modelId="{8F0DE977-596E-4031-81BC-8BD9921B7BE7}" type="presOf" srcId="{733EB007-4DCD-45CA-B0A4-262E44927FF2}" destId="{01EAEB68-6CF0-4B51-9ACF-795B316D940D}" srcOrd="0" destOrd="0" presId="urn:microsoft.com/office/officeart/2005/8/layout/vList2"/>
    <dgm:cxn modelId="{9CA5A98B-296B-47AB-98F4-E98EA68428FC}" type="presOf" srcId="{F073D16F-5E9F-4529-B3BD-98747A2F7932}" destId="{AA75D8C9-143E-4C36-B67E-34599C505281}" srcOrd="0" destOrd="0" presId="urn:microsoft.com/office/officeart/2005/8/layout/vList2"/>
    <dgm:cxn modelId="{1F5A5290-7A73-4BDE-B2D5-48384AAF37C4}" type="presOf" srcId="{A1858544-B382-410C-B543-C8626296219B}" destId="{69676E88-0FC5-456D-BF38-A42EBAE09AA6}" srcOrd="0" destOrd="0" presId="urn:microsoft.com/office/officeart/2005/8/layout/vList2"/>
    <dgm:cxn modelId="{478EE991-F2D0-4908-8FE6-B044E617ED28}" srcId="{A1858544-B382-410C-B543-C8626296219B}" destId="{03821280-7C75-4CB4-BBB5-BC66056F826A}" srcOrd="1" destOrd="0" parTransId="{DE274B15-6518-4C09-86B4-6A269BE8CBCF}" sibTransId="{356FE698-D653-48F5-80AB-A3AA279A27CB}"/>
    <dgm:cxn modelId="{71A8EFA3-A9D6-4BDB-9A4B-C6C193FB4F15}" type="presOf" srcId="{FB6A361E-BC4C-4779-9E29-5D5B086225E7}" destId="{078D5D96-424E-41D7-94B9-543976E0033C}" srcOrd="0" destOrd="0" presId="urn:microsoft.com/office/officeart/2005/8/layout/vList2"/>
    <dgm:cxn modelId="{D68D5DAD-4AC4-4336-80EF-A6717A287319}" srcId="{A1858544-B382-410C-B543-C8626296219B}" destId="{FB6A361E-BC4C-4779-9E29-5D5B086225E7}" srcOrd="0" destOrd="0" parTransId="{17C18195-6DD9-4E48-A09A-219E93CF2C13}" sibTransId="{5A9700C8-9483-4ACE-88E3-5664838C6C14}"/>
    <dgm:cxn modelId="{816AA5B1-2EEB-46EE-90E0-6B859318C244}" type="presOf" srcId="{03821280-7C75-4CB4-BBB5-BC66056F826A}" destId="{C7445DED-696C-4951-AA3A-6D7081F56B60}" srcOrd="0" destOrd="0" presId="urn:microsoft.com/office/officeart/2005/8/layout/vList2"/>
    <dgm:cxn modelId="{AF0196C3-F68F-4644-A53F-EDDC3B2AD0D7}" type="presOf" srcId="{82023F40-1332-4E47-B942-0D48E57D122F}" destId="{742FD1A7-A5C5-4EE7-805C-69C87E13388C}" srcOrd="0" destOrd="0" presId="urn:microsoft.com/office/officeart/2005/8/layout/vList2"/>
    <dgm:cxn modelId="{2E45BBD6-12D1-4E0D-BFF4-0CFC1D91AA60}" srcId="{A1858544-B382-410C-B543-C8626296219B}" destId="{F073D16F-5E9F-4529-B3BD-98747A2F7932}" srcOrd="2" destOrd="0" parTransId="{24C7320A-D5BF-4DF2-8DE7-63F71870B432}" sibTransId="{6FFFC6BB-6863-4539-85AE-A5C604B4D207}"/>
    <dgm:cxn modelId="{E13BD3E3-E7E1-42F4-817B-A4511EC58FBC}" srcId="{A1858544-B382-410C-B543-C8626296219B}" destId="{733EB007-4DCD-45CA-B0A4-262E44927FF2}" srcOrd="4" destOrd="0" parTransId="{866E9DD8-2C16-4264-9ACD-98534313FE26}" sibTransId="{19B4225E-FAC7-4F4B-A3F0-BBCAD30084B6}"/>
    <dgm:cxn modelId="{A1654CB9-3DCB-41D5-9BC6-F5D1B24DA67C}" type="presParOf" srcId="{69676E88-0FC5-456D-BF38-A42EBAE09AA6}" destId="{078D5D96-424E-41D7-94B9-543976E0033C}" srcOrd="0" destOrd="0" presId="urn:microsoft.com/office/officeart/2005/8/layout/vList2"/>
    <dgm:cxn modelId="{7726CE79-3DAC-4079-BDFF-FCDEE7A01737}" type="presParOf" srcId="{69676E88-0FC5-456D-BF38-A42EBAE09AA6}" destId="{435B7DC1-21B0-43F6-8481-B743721A971E}" srcOrd="1" destOrd="0" presId="urn:microsoft.com/office/officeart/2005/8/layout/vList2"/>
    <dgm:cxn modelId="{29F0626F-5754-4CF8-8C4D-2A6C9D271977}" type="presParOf" srcId="{69676E88-0FC5-456D-BF38-A42EBAE09AA6}" destId="{C7445DED-696C-4951-AA3A-6D7081F56B60}" srcOrd="2" destOrd="0" presId="urn:microsoft.com/office/officeart/2005/8/layout/vList2"/>
    <dgm:cxn modelId="{4DBA4EA3-9215-4D9C-A06E-B2EDC7BA35BC}" type="presParOf" srcId="{69676E88-0FC5-456D-BF38-A42EBAE09AA6}" destId="{6DBCDF13-F226-4176-8526-C9BE823B1140}" srcOrd="3" destOrd="0" presId="urn:microsoft.com/office/officeart/2005/8/layout/vList2"/>
    <dgm:cxn modelId="{FEA86B30-50ED-48EE-BA69-62F4CD20BF1B}" type="presParOf" srcId="{69676E88-0FC5-456D-BF38-A42EBAE09AA6}" destId="{AA75D8C9-143E-4C36-B67E-34599C505281}" srcOrd="4" destOrd="0" presId="urn:microsoft.com/office/officeart/2005/8/layout/vList2"/>
    <dgm:cxn modelId="{8CFDB685-471B-4B13-AA7C-5CA40476BDF0}" type="presParOf" srcId="{69676E88-0FC5-456D-BF38-A42EBAE09AA6}" destId="{019DA175-B22F-4E48-A728-5823425757E4}" srcOrd="5" destOrd="0" presId="urn:microsoft.com/office/officeart/2005/8/layout/vList2"/>
    <dgm:cxn modelId="{67101E9A-CFC9-4F6A-87DA-86EF203613B0}" type="presParOf" srcId="{69676E88-0FC5-456D-BF38-A42EBAE09AA6}" destId="{742FD1A7-A5C5-4EE7-805C-69C87E13388C}" srcOrd="6" destOrd="0" presId="urn:microsoft.com/office/officeart/2005/8/layout/vList2"/>
    <dgm:cxn modelId="{27D41ED0-5B10-4F22-B200-751FF92E6C9F}" type="presParOf" srcId="{69676E88-0FC5-456D-BF38-A42EBAE09AA6}" destId="{94B34ABF-70F6-4C52-9109-BA87AA3BFDE5}" srcOrd="7" destOrd="0" presId="urn:microsoft.com/office/officeart/2005/8/layout/vList2"/>
    <dgm:cxn modelId="{E480E019-7E2D-46C9-9EF0-0E3BAEC61849}" type="presParOf" srcId="{69676E88-0FC5-456D-BF38-A42EBAE09AA6}" destId="{01EAEB68-6CF0-4B51-9ACF-795B316D940D}" srcOrd="8" destOrd="0" presId="urn:microsoft.com/office/officeart/2005/8/layout/vList2"/>
    <dgm:cxn modelId="{DC5F9E94-2DD6-49E5-88DD-AC3E99268962}" type="presParOf" srcId="{69676E88-0FC5-456D-BF38-A42EBAE09AA6}" destId="{87C1FFEE-A7DC-455A-9CBF-3422217DFB1A}" srcOrd="9" destOrd="0" presId="urn:microsoft.com/office/officeart/2005/8/layout/vList2"/>
    <dgm:cxn modelId="{5A6CABD3-45A1-4084-8ED3-531B0D616468}" type="presParOf" srcId="{69676E88-0FC5-456D-BF38-A42EBAE09AA6}" destId="{B08B0686-F3D2-4577-9AAA-04A5EB71751B}" srcOrd="10" destOrd="0" presId="urn:microsoft.com/office/officeart/2005/8/layout/vList2"/>
    <dgm:cxn modelId="{0A30CC3B-1EAE-49D5-91A1-69D7636E5DEA}" type="presParOf" srcId="{69676E88-0FC5-456D-BF38-A42EBAE09AA6}" destId="{59E905AD-29AF-4CF5-87EE-F651AE1C44DC}" srcOrd="11" destOrd="0" presId="urn:microsoft.com/office/officeart/2005/8/layout/vList2"/>
    <dgm:cxn modelId="{E82816AC-4F6B-4C00-8ACA-2793CC741E8C}" type="presParOf" srcId="{69676E88-0FC5-456D-BF38-A42EBAE09AA6}" destId="{129AF4C1-DD33-4BC3-87D5-29B58E628E2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F1F769-4F8E-44EA-8660-CECFD672476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0C1F4DD-7741-46ED-9054-4BBB0F13B69E}">
      <dgm:prSet custT="1"/>
      <dgm:spPr/>
      <dgm:t>
        <a:bodyPr/>
        <a:lstStyle/>
        <a:p>
          <a:pPr>
            <a:lnSpc>
              <a:spcPct val="100000"/>
            </a:lnSpc>
            <a:spcAft>
              <a:spcPts val="0"/>
            </a:spcAft>
          </a:pPr>
          <a:r>
            <a:rPr lang="en-US" sz="2000" b="1" dirty="0">
              <a:solidFill>
                <a:schemeClr val="tx1"/>
              </a:solidFill>
            </a:rPr>
            <a:t>Quadrant 1 </a:t>
          </a:r>
        </a:p>
        <a:p>
          <a:pPr>
            <a:lnSpc>
              <a:spcPct val="100000"/>
            </a:lnSpc>
            <a:spcAft>
              <a:spcPts val="0"/>
            </a:spcAft>
          </a:pPr>
          <a:r>
            <a:rPr lang="en-US" sz="1700" b="1" dirty="0"/>
            <a:t>High MH Risk </a:t>
          </a:r>
        </a:p>
        <a:p>
          <a:pPr>
            <a:lnSpc>
              <a:spcPct val="90000"/>
            </a:lnSpc>
            <a:spcAft>
              <a:spcPct val="35000"/>
            </a:spcAft>
          </a:pPr>
          <a:r>
            <a:rPr lang="en-US" sz="1700" b="1" dirty="0"/>
            <a:t>High SUD Risk</a:t>
          </a:r>
          <a:endParaRPr lang="en-US" sz="1700" dirty="0"/>
        </a:p>
      </dgm:t>
    </dgm:pt>
    <dgm:pt modelId="{C7E515AA-D169-47BF-B9E4-F120146ECD13}" type="parTrans" cxnId="{0F295B0F-BDA9-4385-9A87-B1CE78062401}">
      <dgm:prSet/>
      <dgm:spPr/>
      <dgm:t>
        <a:bodyPr/>
        <a:lstStyle/>
        <a:p>
          <a:endParaRPr lang="en-US"/>
        </a:p>
      </dgm:t>
    </dgm:pt>
    <dgm:pt modelId="{93163C33-BA5B-40CF-8E02-8E2C51D0AEB6}" type="sibTrans" cxnId="{0F295B0F-BDA9-4385-9A87-B1CE78062401}">
      <dgm:prSet/>
      <dgm:spPr/>
      <dgm:t>
        <a:bodyPr/>
        <a:lstStyle/>
        <a:p>
          <a:endParaRPr lang="en-US"/>
        </a:p>
      </dgm:t>
    </dgm:pt>
    <dgm:pt modelId="{38114834-BA4E-4435-9061-81FE090B8A8C}">
      <dgm:prSet/>
      <dgm:spPr/>
      <dgm:t>
        <a:bodyPr/>
        <a:lstStyle/>
        <a:p>
          <a:r>
            <a:rPr lang="en-US" dirty="0"/>
            <a:t>Significant co-occurring needs</a:t>
          </a:r>
        </a:p>
      </dgm:t>
    </dgm:pt>
    <dgm:pt modelId="{0D47AA07-F18F-4D24-9023-BC676CF582EB}" type="parTrans" cxnId="{A9EF0D1E-0FEF-4436-A05D-63C8AD8553ED}">
      <dgm:prSet/>
      <dgm:spPr/>
      <dgm:t>
        <a:bodyPr/>
        <a:lstStyle/>
        <a:p>
          <a:endParaRPr lang="en-US"/>
        </a:p>
      </dgm:t>
    </dgm:pt>
    <dgm:pt modelId="{21350566-6B18-428A-809A-48ED0E993E0C}" type="sibTrans" cxnId="{A9EF0D1E-0FEF-4436-A05D-63C8AD8553ED}">
      <dgm:prSet/>
      <dgm:spPr/>
      <dgm:t>
        <a:bodyPr/>
        <a:lstStyle/>
        <a:p>
          <a:endParaRPr lang="en-US"/>
        </a:p>
      </dgm:t>
    </dgm:pt>
    <dgm:pt modelId="{82B5E04C-E89B-4411-98E6-FFBEC98FE0DC}">
      <dgm:prSet/>
      <dgm:spPr/>
      <dgm:t>
        <a:bodyPr/>
        <a:lstStyle/>
        <a:p>
          <a:r>
            <a:rPr lang="en-US" dirty="0"/>
            <a:t>Likely appropriate for </a:t>
          </a:r>
          <a:r>
            <a:rPr lang="en-US" b="0" dirty="0"/>
            <a:t>PHP, residential SUD + MH, Hospitalization</a:t>
          </a:r>
        </a:p>
      </dgm:t>
    </dgm:pt>
    <dgm:pt modelId="{797C8EE9-A66D-4FD7-9FBD-D87DA9A94C8F}" type="parTrans" cxnId="{A3A10DB2-D0E4-40D4-8189-E9905AE01052}">
      <dgm:prSet/>
      <dgm:spPr/>
      <dgm:t>
        <a:bodyPr/>
        <a:lstStyle/>
        <a:p>
          <a:endParaRPr lang="en-US"/>
        </a:p>
      </dgm:t>
    </dgm:pt>
    <dgm:pt modelId="{891D6DA5-EDAE-4A4F-BF9B-EE5A5488950F}" type="sibTrans" cxnId="{A3A10DB2-D0E4-40D4-8189-E9905AE01052}">
      <dgm:prSet/>
      <dgm:spPr/>
      <dgm:t>
        <a:bodyPr/>
        <a:lstStyle/>
        <a:p>
          <a:endParaRPr lang="en-US"/>
        </a:p>
      </dgm:t>
    </dgm:pt>
    <dgm:pt modelId="{F4883B73-784B-4C6A-9271-7026DAA4574F}">
      <dgm:prSet custT="1"/>
      <dgm:spPr/>
      <dgm:t>
        <a:bodyPr/>
        <a:lstStyle/>
        <a:p>
          <a:pPr>
            <a:lnSpc>
              <a:spcPct val="100000"/>
            </a:lnSpc>
            <a:spcAft>
              <a:spcPts val="0"/>
            </a:spcAft>
          </a:pPr>
          <a:r>
            <a:rPr lang="en-US" sz="2000" b="1" dirty="0">
              <a:solidFill>
                <a:schemeClr val="tx1"/>
              </a:solidFill>
            </a:rPr>
            <a:t>Quadrant 2  </a:t>
          </a:r>
        </a:p>
        <a:p>
          <a:pPr>
            <a:lnSpc>
              <a:spcPct val="100000"/>
            </a:lnSpc>
            <a:spcAft>
              <a:spcPts val="0"/>
            </a:spcAft>
          </a:pPr>
          <a:r>
            <a:rPr lang="en-US" sz="1700" b="1" dirty="0"/>
            <a:t>Low MH Risk </a:t>
          </a:r>
        </a:p>
        <a:p>
          <a:pPr>
            <a:lnSpc>
              <a:spcPct val="100000"/>
            </a:lnSpc>
            <a:spcAft>
              <a:spcPts val="0"/>
            </a:spcAft>
          </a:pPr>
          <a:r>
            <a:rPr lang="en-US" sz="1700" b="1" dirty="0"/>
            <a:t>High SUD Risk</a:t>
          </a:r>
          <a:endParaRPr lang="en-US" sz="1700" dirty="0"/>
        </a:p>
      </dgm:t>
    </dgm:pt>
    <dgm:pt modelId="{BC81B68C-70CE-48F4-B01A-D41037D6536E}" type="parTrans" cxnId="{7149CD88-1978-42A6-B5F4-D96FD0BEE8F4}">
      <dgm:prSet/>
      <dgm:spPr/>
      <dgm:t>
        <a:bodyPr/>
        <a:lstStyle/>
        <a:p>
          <a:endParaRPr lang="en-US"/>
        </a:p>
      </dgm:t>
    </dgm:pt>
    <dgm:pt modelId="{038F2D9B-D258-49FD-89C3-ACFCE30A568C}" type="sibTrans" cxnId="{7149CD88-1978-42A6-B5F4-D96FD0BEE8F4}">
      <dgm:prSet/>
      <dgm:spPr/>
      <dgm:t>
        <a:bodyPr/>
        <a:lstStyle/>
        <a:p>
          <a:endParaRPr lang="en-US"/>
        </a:p>
      </dgm:t>
    </dgm:pt>
    <dgm:pt modelId="{766EBF85-A126-4A07-9EC7-CC1EB436B498}">
      <dgm:prSet/>
      <dgm:spPr/>
      <dgm:t>
        <a:bodyPr/>
        <a:lstStyle/>
        <a:p>
          <a:r>
            <a:rPr lang="en-US" dirty="0"/>
            <a:t>Primarily substance-focused needs</a:t>
          </a:r>
        </a:p>
      </dgm:t>
    </dgm:pt>
    <dgm:pt modelId="{7D979075-C36D-4433-996D-B88233EACEBD}" type="parTrans" cxnId="{56859772-8973-4520-8E8C-4173FCC320B7}">
      <dgm:prSet/>
      <dgm:spPr/>
      <dgm:t>
        <a:bodyPr/>
        <a:lstStyle/>
        <a:p>
          <a:endParaRPr lang="en-US"/>
        </a:p>
      </dgm:t>
    </dgm:pt>
    <dgm:pt modelId="{1AEEBE44-026B-4BE9-B461-64A26EDE36D4}" type="sibTrans" cxnId="{56859772-8973-4520-8E8C-4173FCC320B7}">
      <dgm:prSet/>
      <dgm:spPr/>
      <dgm:t>
        <a:bodyPr/>
        <a:lstStyle/>
        <a:p>
          <a:endParaRPr lang="en-US"/>
        </a:p>
      </dgm:t>
    </dgm:pt>
    <dgm:pt modelId="{C74DE82F-B2A8-4B4A-8313-06C70FA468D0}">
      <dgm:prSet/>
      <dgm:spPr/>
      <dgm:t>
        <a:bodyPr/>
        <a:lstStyle/>
        <a:p>
          <a:r>
            <a:rPr lang="en-US" dirty="0"/>
            <a:t>May be appropriate for residential, </a:t>
          </a:r>
          <a:r>
            <a:rPr lang="en-US" b="0" dirty="0"/>
            <a:t>SUD PHP, SUD IOP, </a:t>
          </a:r>
          <a:r>
            <a:rPr lang="en-US" dirty="0"/>
            <a:t>outpatient counseling, or medication-assisted treatment</a:t>
          </a:r>
        </a:p>
      </dgm:t>
    </dgm:pt>
    <dgm:pt modelId="{6FBCFA55-F315-4228-9138-227F4E6156C9}" type="parTrans" cxnId="{F23432F8-D2AF-4CA2-988F-153800492869}">
      <dgm:prSet/>
      <dgm:spPr/>
      <dgm:t>
        <a:bodyPr/>
        <a:lstStyle/>
        <a:p>
          <a:endParaRPr lang="en-US"/>
        </a:p>
      </dgm:t>
    </dgm:pt>
    <dgm:pt modelId="{02583112-F1B2-4594-9C3E-A48C8F835A83}" type="sibTrans" cxnId="{F23432F8-D2AF-4CA2-988F-153800492869}">
      <dgm:prSet/>
      <dgm:spPr/>
      <dgm:t>
        <a:bodyPr/>
        <a:lstStyle/>
        <a:p>
          <a:endParaRPr lang="en-US"/>
        </a:p>
      </dgm:t>
    </dgm:pt>
    <dgm:pt modelId="{D53C759B-0366-4154-B45B-EB64CF543F24}">
      <dgm:prSet custT="1"/>
      <dgm:spPr/>
      <dgm:t>
        <a:bodyPr/>
        <a:lstStyle/>
        <a:p>
          <a:pPr>
            <a:lnSpc>
              <a:spcPct val="100000"/>
            </a:lnSpc>
            <a:spcAft>
              <a:spcPts val="0"/>
            </a:spcAft>
          </a:pPr>
          <a:r>
            <a:rPr lang="en-US" sz="2000" b="1" dirty="0">
              <a:solidFill>
                <a:schemeClr val="tx1"/>
              </a:solidFill>
            </a:rPr>
            <a:t>Quadrant 3 </a:t>
          </a:r>
        </a:p>
        <a:p>
          <a:pPr>
            <a:lnSpc>
              <a:spcPct val="100000"/>
            </a:lnSpc>
            <a:spcAft>
              <a:spcPts val="0"/>
            </a:spcAft>
          </a:pPr>
          <a:r>
            <a:rPr lang="en-US" sz="1700" b="1" dirty="0"/>
            <a:t>Low MH Risk </a:t>
          </a:r>
        </a:p>
        <a:p>
          <a:pPr>
            <a:lnSpc>
              <a:spcPct val="100000"/>
            </a:lnSpc>
            <a:spcAft>
              <a:spcPts val="0"/>
            </a:spcAft>
          </a:pPr>
          <a:r>
            <a:rPr lang="en-US" sz="1700" b="1" dirty="0"/>
            <a:t>Low SUD Risk</a:t>
          </a:r>
          <a:endParaRPr lang="en-US" sz="1700" dirty="0"/>
        </a:p>
      </dgm:t>
    </dgm:pt>
    <dgm:pt modelId="{B2B6627E-60B5-4B09-80E8-DA25B90F5921}" type="parTrans" cxnId="{F4AD6AE1-2355-4DB5-B647-D2404784F058}">
      <dgm:prSet/>
      <dgm:spPr/>
      <dgm:t>
        <a:bodyPr/>
        <a:lstStyle/>
        <a:p>
          <a:endParaRPr lang="en-US"/>
        </a:p>
      </dgm:t>
    </dgm:pt>
    <dgm:pt modelId="{BA1E21A3-9405-492B-919F-CB1ACB29D29D}" type="sibTrans" cxnId="{F4AD6AE1-2355-4DB5-B647-D2404784F058}">
      <dgm:prSet/>
      <dgm:spPr/>
      <dgm:t>
        <a:bodyPr/>
        <a:lstStyle/>
        <a:p>
          <a:endParaRPr lang="en-US"/>
        </a:p>
      </dgm:t>
    </dgm:pt>
    <dgm:pt modelId="{114D7D98-AF8B-458A-9770-AFD65E58B357}">
      <dgm:prSet/>
      <dgm:spPr/>
      <dgm:t>
        <a:bodyPr/>
        <a:lstStyle/>
        <a:p>
          <a:r>
            <a:rPr lang="en-US"/>
            <a:t>Mild or early-stage concerns</a:t>
          </a:r>
        </a:p>
      </dgm:t>
    </dgm:pt>
    <dgm:pt modelId="{CBF63860-ACDF-4314-A20E-A8F66B81E7A4}" type="parTrans" cxnId="{D3ACE922-7C39-445D-A1E9-CE2E981AA6BC}">
      <dgm:prSet/>
      <dgm:spPr/>
      <dgm:t>
        <a:bodyPr/>
        <a:lstStyle/>
        <a:p>
          <a:endParaRPr lang="en-US"/>
        </a:p>
      </dgm:t>
    </dgm:pt>
    <dgm:pt modelId="{CB5E89E2-1D29-4305-B5C7-E0352BA1F0E3}" type="sibTrans" cxnId="{D3ACE922-7C39-445D-A1E9-CE2E981AA6BC}">
      <dgm:prSet/>
      <dgm:spPr/>
      <dgm:t>
        <a:bodyPr/>
        <a:lstStyle/>
        <a:p>
          <a:endParaRPr lang="en-US"/>
        </a:p>
      </dgm:t>
    </dgm:pt>
    <dgm:pt modelId="{DC49222D-01C0-4B7D-8944-30578A9FF378}">
      <dgm:prSet/>
      <dgm:spPr/>
      <dgm:t>
        <a:bodyPr/>
        <a:lstStyle/>
        <a:p>
          <a:r>
            <a:rPr lang="en-US" dirty="0"/>
            <a:t>Likely best suited for </a:t>
          </a:r>
          <a:r>
            <a:rPr lang="en-US" b="0" dirty="0"/>
            <a:t>outpatient therapy, brief intervention, or community </a:t>
          </a:r>
          <a:r>
            <a:rPr lang="en-US" dirty="0"/>
            <a:t>resources</a:t>
          </a:r>
        </a:p>
      </dgm:t>
    </dgm:pt>
    <dgm:pt modelId="{5D6937E4-3EB6-403C-A8AA-D1DC57C22DCC}" type="parTrans" cxnId="{01264A29-E11E-4BD6-91FC-6E181921F279}">
      <dgm:prSet/>
      <dgm:spPr/>
      <dgm:t>
        <a:bodyPr/>
        <a:lstStyle/>
        <a:p>
          <a:endParaRPr lang="en-US"/>
        </a:p>
      </dgm:t>
    </dgm:pt>
    <dgm:pt modelId="{0F2BF42E-3357-48B3-92CE-DBC03EEA254B}" type="sibTrans" cxnId="{01264A29-E11E-4BD6-91FC-6E181921F279}">
      <dgm:prSet/>
      <dgm:spPr/>
      <dgm:t>
        <a:bodyPr/>
        <a:lstStyle/>
        <a:p>
          <a:endParaRPr lang="en-US"/>
        </a:p>
      </dgm:t>
    </dgm:pt>
    <dgm:pt modelId="{7AC5AA80-CE6C-4B39-83D3-22857D84F86D}">
      <dgm:prSet custT="1"/>
      <dgm:spPr/>
      <dgm:t>
        <a:bodyPr/>
        <a:lstStyle/>
        <a:p>
          <a:pPr>
            <a:lnSpc>
              <a:spcPct val="100000"/>
            </a:lnSpc>
            <a:spcAft>
              <a:spcPts val="0"/>
            </a:spcAft>
          </a:pPr>
          <a:r>
            <a:rPr lang="en-US" sz="2000" b="1" dirty="0">
              <a:solidFill>
                <a:schemeClr val="tx1"/>
              </a:solidFill>
            </a:rPr>
            <a:t>Quadrant 4  </a:t>
          </a:r>
        </a:p>
        <a:p>
          <a:pPr>
            <a:lnSpc>
              <a:spcPct val="100000"/>
            </a:lnSpc>
            <a:spcAft>
              <a:spcPts val="0"/>
            </a:spcAft>
          </a:pPr>
          <a:r>
            <a:rPr lang="en-US" sz="1700" b="1" dirty="0"/>
            <a:t>High MH Risk </a:t>
          </a:r>
        </a:p>
        <a:p>
          <a:pPr>
            <a:lnSpc>
              <a:spcPct val="100000"/>
            </a:lnSpc>
            <a:spcAft>
              <a:spcPts val="0"/>
            </a:spcAft>
          </a:pPr>
          <a:r>
            <a:rPr lang="en-US" sz="1700" b="1" dirty="0"/>
            <a:t>Low SUD Risk</a:t>
          </a:r>
          <a:endParaRPr lang="en-US" sz="1700" dirty="0"/>
        </a:p>
      </dgm:t>
    </dgm:pt>
    <dgm:pt modelId="{919A9B9D-1495-4E93-968B-81E0083F898B}" type="parTrans" cxnId="{6C0DCD02-EA29-4BBB-8A2E-B8FEAEF2DC4E}">
      <dgm:prSet/>
      <dgm:spPr/>
      <dgm:t>
        <a:bodyPr/>
        <a:lstStyle/>
        <a:p>
          <a:endParaRPr lang="en-US"/>
        </a:p>
      </dgm:t>
    </dgm:pt>
    <dgm:pt modelId="{C76B902E-14ED-4C03-86F2-AFEEFA870679}" type="sibTrans" cxnId="{6C0DCD02-EA29-4BBB-8A2E-B8FEAEF2DC4E}">
      <dgm:prSet/>
      <dgm:spPr/>
      <dgm:t>
        <a:bodyPr/>
        <a:lstStyle/>
        <a:p>
          <a:endParaRPr lang="en-US"/>
        </a:p>
      </dgm:t>
    </dgm:pt>
    <dgm:pt modelId="{7D586AE6-8FAF-4767-8112-C19B4F755744}">
      <dgm:prSet/>
      <dgm:spPr/>
      <dgm:t>
        <a:bodyPr/>
        <a:lstStyle/>
        <a:p>
          <a:r>
            <a:rPr lang="en-US" dirty="0"/>
            <a:t>Significant mental health needs with minimal substance involvement</a:t>
          </a:r>
        </a:p>
      </dgm:t>
    </dgm:pt>
    <dgm:pt modelId="{37BE3F8B-1BFF-445E-8690-4C4F95CCAA07}" type="parTrans" cxnId="{6F42A794-0956-4010-80CD-8CD490D85529}">
      <dgm:prSet/>
      <dgm:spPr/>
      <dgm:t>
        <a:bodyPr/>
        <a:lstStyle/>
        <a:p>
          <a:endParaRPr lang="en-US"/>
        </a:p>
      </dgm:t>
    </dgm:pt>
    <dgm:pt modelId="{03F71D9C-5D50-4D4F-8C8B-BFCDF4D097BE}" type="sibTrans" cxnId="{6F42A794-0956-4010-80CD-8CD490D85529}">
      <dgm:prSet/>
      <dgm:spPr/>
      <dgm:t>
        <a:bodyPr/>
        <a:lstStyle/>
        <a:p>
          <a:endParaRPr lang="en-US"/>
        </a:p>
      </dgm:t>
    </dgm:pt>
    <dgm:pt modelId="{775C73DB-679C-4AA7-9D97-4A06D1C78926}">
      <dgm:prSet/>
      <dgm:spPr/>
      <dgm:t>
        <a:bodyPr/>
        <a:lstStyle/>
        <a:p>
          <a:r>
            <a:rPr lang="en-US" dirty="0"/>
            <a:t>Often appropriate for </a:t>
          </a:r>
          <a:r>
            <a:rPr lang="en-US" b="0" dirty="0"/>
            <a:t>PHP, MH IOP, </a:t>
          </a:r>
          <a:r>
            <a:rPr lang="en-US" dirty="0"/>
            <a:t>or psychiatric hospitalization evaluation and stabilization</a:t>
          </a:r>
        </a:p>
      </dgm:t>
    </dgm:pt>
    <dgm:pt modelId="{6BC700E4-E0DF-4617-A550-CE6D5AAA9EEC}" type="parTrans" cxnId="{FDE0A1C2-F03D-4F9C-9D3C-227FF2888D4F}">
      <dgm:prSet/>
      <dgm:spPr/>
      <dgm:t>
        <a:bodyPr/>
        <a:lstStyle/>
        <a:p>
          <a:endParaRPr lang="en-US"/>
        </a:p>
      </dgm:t>
    </dgm:pt>
    <dgm:pt modelId="{ABC780E8-8109-438D-B98D-3ED1FE259956}" type="sibTrans" cxnId="{FDE0A1C2-F03D-4F9C-9D3C-227FF2888D4F}">
      <dgm:prSet/>
      <dgm:spPr/>
      <dgm:t>
        <a:bodyPr/>
        <a:lstStyle/>
        <a:p>
          <a:endParaRPr lang="en-US"/>
        </a:p>
      </dgm:t>
    </dgm:pt>
    <dgm:pt modelId="{6DC2FF3A-3BF4-4CA9-9B8B-392312F10488}">
      <dgm:prSet/>
      <dgm:spPr/>
      <dgm:t>
        <a:bodyPr/>
        <a:lstStyle/>
        <a:p>
          <a:r>
            <a:rPr lang="en-US" dirty="0"/>
            <a:t>Intensive stabilization recommended</a:t>
          </a:r>
        </a:p>
      </dgm:t>
    </dgm:pt>
    <dgm:pt modelId="{C8035157-8B63-4926-9F7D-661D4A5B39B1}" type="parTrans" cxnId="{8762F2A9-8349-42BD-9681-7DD28935B7DD}">
      <dgm:prSet/>
      <dgm:spPr/>
      <dgm:t>
        <a:bodyPr/>
        <a:lstStyle/>
        <a:p>
          <a:endParaRPr lang="en-US"/>
        </a:p>
      </dgm:t>
    </dgm:pt>
    <dgm:pt modelId="{D8126EB1-81B2-4F1F-98D0-7CF0BFAB6852}" type="sibTrans" cxnId="{8762F2A9-8349-42BD-9681-7DD28935B7DD}">
      <dgm:prSet/>
      <dgm:spPr/>
      <dgm:t>
        <a:bodyPr/>
        <a:lstStyle/>
        <a:p>
          <a:endParaRPr lang="en-US"/>
        </a:p>
      </dgm:t>
    </dgm:pt>
    <dgm:pt modelId="{72A0A19C-2A48-41C5-9B5F-C683BA38C85A}" type="pres">
      <dgm:prSet presAssocID="{25F1F769-4F8E-44EA-8660-CECFD6724762}" presName="Name0" presStyleCnt="0">
        <dgm:presLayoutVars>
          <dgm:dir/>
          <dgm:animLvl val="lvl"/>
          <dgm:resizeHandles val="exact"/>
        </dgm:presLayoutVars>
      </dgm:prSet>
      <dgm:spPr/>
    </dgm:pt>
    <dgm:pt modelId="{F8377B40-E4C4-453C-A806-61421C990D52}" type="pres">
      <dgm:prSet presAssocID="{10C1F4DD-7741-46ED-9054-4BBB0F13B69E}" presName="composite" presStyleCnt="0"/>
      <dgm:spPr/>
    </dgm:pt>
    <dgm:pt modelId="{C23EC34D-D158-4A2A-81E5-37BA24EF9809}" type="pres">
      <dgm:prSet presAssocID="{10C1F4DD-7741-46ED-9054-4BBB0F13B69E}" presName="parTx" presStyleLbl="alignNode1" presStyleIdx="0" presStyleCnt="4">
        <dgm:presLayoutVars>
          <dgm:chMax val="0"/>
          <dgm:chPref val="0"/>
          <dgm:bulletEnabled val="1"/>
        </dgm:presLayoutVars>
      </dgm:prSet>
      <dgm:spPr/>
    </dgm:pt>
    <dgm:pt modelId="{363D427A-05FB-464B-A585-109204E3355E}" type="pres">
      <dgm:prSet presAssocID="{10C1F4DD-7741-46ED-9054-4BBB0F13B69E}" presName="desTx" presStyleLbl="alignAccFollowNode1" presStyleIdx="0" presStyleCnt="4">
        <dgm:presLayoutVars>
          <dgm:bulletEnabled val="1"/>
        </dgm:presLayoutVars>
      </dgm:prSet>
      <dgm:spPr/>
    </dgm:pt>
    <dgm:pt modelId="{580F5485-B83A-474A-BDE6-E26E5F9835E0}" type="pres">
      <dgm:prSet presAssocID="{93163C33-BA5B-40CF-8E02-8E2C51D0AEB6}" presName="space" presStyleCnt="0"/>
      <dgm:spPr/>
    </dgm:pt>
    <dgm:pt modelId="{021697F2-92B9-474F-9A85-13F74E7FFECB}" type="pres">
      <dgm:prSet presAssocID="{F4883B73-784B-4C6A-9271-7026DAA4574F}" presName="composite" presStyleCnt="0"/>
      <dgm:spPr/>
    </dgm:pt>
    <dgm:pt modelId="{F1486EA9-5D57-42DB-B0CD-114D191AAC35}" type="pres">
      <dgm:prSet presAssocID="{F4883B73-784B-4C6A-9271-7026DAA4574F}" presName="parTx" presStyleLbl="alignNode1" presStyleIdx="1" presStyleCnt="4">
        <dgm:presLayoutVars>
          <dgm:chMax val="0"/>
          <dgm:chPref val="0"/>
          <dgm:bulletEnabled val="1"/>
        </dgm:presLayoutVars>
      </dgm:prSet>
      <dgm:spPr/>
    </dgm:pt>
    <dgm:pt modelId="{1D76F641-A14E-415B-BFC3-561BDDC8B37D}" type="pres">
      <dgm:prSet presAssocID="{F4883B73-784B-4C6A-9271-7026DAA4574F}" presName="desTx" presStyleLbl="alignAccFollowNode1" presStyleIdx="1" presStyleCnt="4" custLinFactNeighborY="-872">
        <dgm:presLayoutVars>
          <dgm:bulletEnabled val="1"/>
        </dgm:presLayoutVars>
      </dgm:prSet>
      <dgm:spPr/>
    </dgm:pt>
    <dgm:pt modelId="{7B8610E9-22B1-4C05-8E1B-F179984CB589}" type="pres">
      <dgm:prSet presAssocID="{038F2D9B-D258-49FD-89C3-ACFCE30A568C}" presName="space" presStyleCnt="0"/>
      <dgm:spPr/>
    </dgm:pt>
    <dgm:pt modelId="{AC07BF69-4890-4158-B041-F81F61188BEC}" type="pres">
      <dgm:prSet presAssocID="{D53C759B-0366-4154-B45B-EB64CF543F24}" presName="composite" presStyleCnt="0"/>
      <dgm:spPr/>
    </dgm:pt>
    <dgm:pt modelId="{85A13F7D-1366-4E03-A751-54858FD2A453}" type="pres">
      <dgm:prSet presAssocID="{D53C759B-0366-4154-B45B-EB64CF543F24}" presName="parTx" presStyleLbl="alignNode1" presStyleIdx="2" presStyleCnt="4">
        <dgm:presLayoutVars>
          <dgm:chMax val="0"/>
          <dgm:chPref val="0"/>
          <dgm:bulletEnabled val="1"/>
        </dgm:presLayoutVars>
      </dgm:prSet>
      <dgm:spPr/>
    </dgm:pt>
    <dgm:pt modelId="{050470CE-8562-4460-A90E-AA50F9760E82}" type="pres">
      <dgm:prSet presAssocID="{D53C759B-0366-4154-B45B-EB64CF543F24}" presName="desTx" presStyleLbl="alignAccFollowNode1" presStyleIdx="2" presStyleCnt="4">
        <dgm:presLayoutVars>
          <dgm:bulletEnabled val="1"/>
        </dgm:presLayoutVars>
      </dgm:prSet>
      <dgm:spPr/>
    </dgm:pt>
    <dgm:pt modelId="{667D5B90-80AB-4DF1-B944-E862ADB063EF}" type="pres">
      <dgm:prSet presAssocID="{BA1E21A3-9405-492B-919F-CB1ACB29D29D}" presName="space" presStyleCnt="0"/>
      <dgm:spPr/>
    </dgm:pt>
    <dgm:pt modelId="{BF8C0D1F-15B1-4ED1-9579-BF421E1D9748}" type="pres">
      <dgm:prSet presAssocID="{7AC5AA80-CE6C-4B39-83D3-22857D84F86D}" presName="composite" presStyleCnt="0"/>
      <dgm:spPr/>
    </dgm:pt>
    <dgm:pt modelId="{2CC4B8BA-C4B0-4934-9843-AC32CB79E3FB}" type="pres">
      <dgm:prSet presAssocID="{7AC5AA80-CE6C-4B39-83D3-22857D84F86D}" presName="parTx" presStyleLbl="alignNode1" presStyleIdx="3" presStyleCnt="4">
        <dgm:presLayoutVars>
          <dgm:chMax val="0"/>
          <dgm:chPref val="0"/>
          <dgm:bulletEnabled val="1"/>
        </dgm:presLayoutVars>
      </dgm:prSet>
      <dgm:spPr/>
    </dgm:pt>
    <dgm:pt modelId="{B1328275-FADB-4CB8-BBAF-000F2C9E3B5D}" type="pres">
      <dgm:prSet presAssocID="{7AC5AA80-CE6C-4B39-83D3-22857D84F86D}" presName="desTx" presStyleLbl="alignAccFollowNode1" presStyleIdx="3" presStyleCnt="4">
        <dgm:presLayoutVars>
          <dgm:bulletEnabled val="1"/>
        </dgm:presLayoutVars>
      </dgm:prSet>
      <dgm:spPr/>
    </dgm:pt>
  </dgm:ptLst>
  <dgm:cxnLst>
    <dgm:cxn modelId="{6C0DCD02-EA29-4BBB-8A2E-B8FEAEF2DC4E}" srcId="{25F1F769-4F8E-44EA-8660-CECFD6724762}" destId="{7AC5AA80-CE6C-4B39-83D3-22857D84F86D}" srcOrd="3" destOrd="0" parTransId="{919A9B9D-1495-4E93-968B-81E0083F898B}" sibTransId="{C76B902E-14ED-4C03-86F2-AFEEFA870679}"/>
    <dgm:cxn modelId="{3E2EF40D-7229-4AE9-BC8F-DB2F04ED9ADB}" type="presOf" srcId="{7AC5AA80-CE6C-4B39-83D3-22857D84F86D}" destId="{2CC4B8BA-C4B0-4934-9843-AC32CB79E3FB}" srcOrd="0" destOrd="0" presId="urn:microsoft.com/office/officeart/2005/8/layout/hList1"/>
    <dgm:cxn modelId="{0F295B0F-BDA9-4385-9A87-B1CE78062401}" srcId="{25F1F769-4F8E-44EA-8660-CECFD6724762}" destId="{10C1F4DD-7741-46ED-9054-4BBB0F13B69E}" srcOrd="0" destOrd="0" parTransId="{C7E515AA-D169-47BF-B9E4-F120146ECD13}" sibTransId="{93163C33-BA5B-40CF-8E02-8E2C51D0AEB6}"/>
    <dgm:cxn modelId="{69D46614-C350-4620-89C1-801C3AF2CC4D}" type="presOf" srcId="{766EBF85-A126-4A07-9EC7-CC1EB436B498}" destId="{1D76F641-A14E-415B-BFC3-561BDDC8B37D}" srcOrd="0" destOrd="0" presId="urn:microsoft.com/office/officeart/2005/8/layout/hList1"/>
    <dgm:cxn modelId="{A9EF0D1E-0FEF-4436-A05D-63C8AD8553ED}" srcId="{10C1F4DD-7741-46ED-9054-4BBB0F13B69E}" destId="{38114834-BA4E-4435-9061-81FE090B8A8C}" srcOrd="0" destOrd="0" parTransId="{0D47AA07-F18F-4D24-9023-BC676CF582EB}" sibTransId="{21350566-6B18-428A-809A-48ED0E993E0C}"/>
    <dgm:cxn modelId="{D3ACE922-7C39-445D-A1E9-CE2E981AA6BC}" srcId="{D53C759B-0366-4154-B45B-EB64CF543F24}" destId="{114D7D98-AF8B-458A-9770-AFD65E58B357}" srcOrd="0" destOrd="0" parTransId="{CBF63860-ACDF-4314-A20E-A8F66B81E7A4}" sibTransId="{CB5E89E2-1D29-4305-B5C7-E0352BA1F0E3}"/>
    <dgm:cxn modelId="{D1906229-E52C-4E34-BCC3-8A38CC44BC45}" type="presOf" srcId="{C74DE82F-B2A8-4B4A-8313-06C70FA468D0}" destId="{1D76F641-A14E-415B-BFC3-561BDDC8B37D}" srcOrd="0" destOrd="1" presId="urn:microsoft.com/office/officeart/2005/8/layout/hList1"/>
    <dgm:cxn modelId="{01264A29-E11E-4BD6-91FC-6E181921F279}" srcId="{D53C759B-0366-4154-B45B-EB64CF543F24}" destId="{DC49222D-01C0-4B7D-8944-30578A9FF378}" srcOrd="1" destOrd="0" parTransId="{5D6937E4-3EB6-403C-A8AA-D1DC57C22DCC}" sibTransId="{0F2BF42E-3357-48B3-92CE-DBC03EEA254B}"/>
    <dgm:cxn modelId="{6D3F9347-EB64-48B3-8F2C-0817E7A0A314}" type="presOf" srcId="{7D586AE6-8FAF-4767-8112-C19B4F755744}" destId="{B1328275-FADB-4CB8-BBAF-000F2C9E3B5D}" srcOrd="0" destOrd="0" presId="urn:microsoft.com/office/officeart/2005/8/layout/hList1"/>
    <dgm:cxn modelId="{29ACF969-CD9C-4963-ADC0-B70B02C15B15}" type="presOf" srcId="{10C1F4DD-7741-46ED-9054-4BBB0F13B69E}" destId="{C23EC34D-D158-4A2A-81E5-37BA24EF9809}" srcOrd="0" destOrd="0" presId="urn:microsoft.com/office/officeart/2005/8/layout/hList1"/>
    <dgm:cxn modelId="{E8D1166C-C3EB-4058-92D0-C24EDB79984C}" type="presOf" srcId="{25F1F769-4F8E-44EA-8660-CECFD6724762}" destId="{72A0A19C-2A48-41C5-9B5F-C683BA38C85A}" srcOrd="0" destOrd="0" presId="urn:microsoft.com/office/officeart/2005/8/layout/hList1"/>
    <dgm:cxn modelId="{56859772-8973-4520-8E8C-4173FCC320B7}" srcId="{F4883B73-784B-4C6A-9271-7026DAA4574F}" destId="{766EBF85-A126-4A07-9EC7-CC1EB436B498}" srcOrd="0" destOrd="0" parTransId="{7D979075-C36D-4433-996D-B88233EACEBD}" sibTransId="{1AEEBE44-026B-4BE9-B461-64A26EDE36D4}"/>
    <dgm:cxn modelId="{D45EAD82-D4EC-4971-9891-EC2F263B0B12}" type="presOf" srcId="{DC49222D-01C0-4B7D-8944-30578A9FF378}" destId="{050470CE-8562-4460-A90E-AA50F9760E82}" srcOrd="0" destOrd="1" presId="urn:microsoft.com/office/officeart/2005/8/layout/hList1"/>
    <dgm:cxn modelId="{7149CD88-1978-42A6-B5F4-D96FD0BEE8F4}" srcId="{25F1F769-4F8E-44EA-8660-CECFD6724762}" destId="{F4883B73-784B-4C6A-9271-7026DAA4574F}" srcOrd="1" destOrd="0" parTransId="{BC81B68C-70CE-48F4-B01A-D41037D6536E}" sibTransId="{038F2D9B-D258-49FD-89C3-ACFCE30A568C}"/>
    <dgm:cxn modelId="{6F42A794-0956-4010-80CD-8CD490D85529}" srcId="{7AC5AA80-CE6C-4B39-83D3-22857D84F86D}" destId="{7D586AE6-8FAF-4767-8112-C19B4F755744}" srcOrd="0" destOrd="0" parTransId="{37BE3F8B-1BFF-445E-8690-4C4F95CCAA07}" sibTransId="{03F71D9C-5D50-4D4F-8C8B-BFCDF4D097BE}"/>
    <dgm:cxn modelId="{8762F2A9-8349-42BD-9681-7DD28935B7DD}" srcId="{10C1F4DD-7741-46ED-9054-4BBB0F13B69E}" destId="{6DC2FF3A-3BF4-4CA9-9B8B-392312F10488}" srcOrd="2" destOrd="0" parTransId="{C8035157-8B63-4926-9F7D-661D4A5B39B1}" sibTransId="{D8126EB1-81B2-4F1F-98D0-7CF0BFAB6852}"/>
    <dgm:cxn modelId="{A3A10DB2-D0E4-40D4-8189-E9905AE01052}" srcId="{10C1F4DD-7741-46ED-9054-4BBB0F13B69E}" destId="{82B5E04C-E89B-4411-98E6-FFBEC98FE0DC}" srcOrd="1" destOrd="0" parTransId="{797C8EE9-A66D-4FD7-9FBD-D87DA9A94C8F}" sibTransId="{891D6DA5-EDAE-4A4F-BF9B-EE5A5488950F}"/>
    <dgm:cxn modelId="{7DE0D6B6-5A26-4909-A067-CDD0FD25A8CF}" type="presOf" srcId="{38114834-BA4E-4435-9061-81FE090B8A8C}" destId="{363D427A-05FB-464B-A585-109204E3355E}" srcOrd="0" destOrd="0" presId="urn:microsoft.com/office/officeart/2005/8/layout/hList1"/>
    <dgm:cxn modelId="{FDE0A1C2-F03D-4F9C-9D3C-227FF2888D4F}" srcId="{7AC5AA80-CE6C-4B39-83D3-22857D84F86D}" destId="{775C73DB-679C-4AA7-9D97-4A06D1C78926}" srcOrd="1" destOrd="0" parTransId="{6BC700E4-E0DF-4617-A550-CE6D5AAA9EEC}" sibTransId="{ABC780E8-8109-438D-B98D-3ED1FE259956}"/>
    <dgm:cxn modelId="{87426EC7-9D35-4977-98C3-17ACE63D2CE3}" type="presOf" srcId="{82B5E04C-E89B-4411-98E6-FFBEC98FE0DC}" destId="{363D427A-05FB-464B-A585-109204E3355E}" srcOrd="0" destOrd="1" presId="urn:microsoft.com/office/officeart/2005/8/layout/hList1"/>
    <dgm:cxn modelId="{91F1C2C8-3395-491A-944A-CB8A3ABC340D}" type="presOf" srcId="{114D7D98-AF8B-458A-9770-AFD65E58B357}" destId="{050470CE-8562-4460-A90E-AA50F9760E82}" srcOrd="0" destOrd="0" presId="urn:microsoft.com/office/officeart/2005/8/layout/hList1"/>
    <dgm:cxn modelId="{51ED3CC9-CA24-40A8-BA53-6DE3CCD1A574}" type="presOf" srcId="{6DC2FF3A-3BF4-4CA9-9B8B-392312F10488}" destId="{363D427A-05FB-464B-A585-109204E3355E}" srcOrd="0" destOrd="2" presId="urn:microsoft.com/office/officeart/2005/8/layout/hList1"/>
    <dgm:cxn modelId="{10AC15D5-1F6A-4258-8236-78E3D7676335}" type="presOf" srcId="{F4883B73-784B-4C6A-9271-7026DAA4574F}" destId="{F1486EA9-5D57-42DB-B0CD-114D191AAC35}" srcOrd="0" destOrd="0" presId="urn:microsoft.com/office/officeart/2005/8/layout/hList1"/>
    <dgm:cxn modelId="{22C729DA-80A2-4D67-BB9F-122B0F9560BB}" type="presOf" srcId="{775C73DB-679C-4AA7-9D97-4A06D1C78926}" destId="{B1328275-FADB-4CB8-BBAF-000F2C9E3B5D}" srcOrd="0" destOrd="1" presId="urn:microsoft.com/office/officeart/2005/8/layout/hList1"/>
    <dgm:cxn modelId="{F4AD6AE1-2355-4DB5-B647-D2404784F058}" srcId="{25F1F769-4F8E-44EA-8660-CECFD6724762}" destId="{D53C759B-0366-4154-B45B-EB64CF543F24}" srcOrd="2" destOrd="0" parTransId="{B2B6627E-60B5-4B09-80E8-DA25B90F5921}" sibTransId="{BA1E21A3-9405-492B-919F-CB1ACB29D29D}"/>
    <dgm:cxn modelId="{63EA1DED-39D4-4C50-AC55-92FA488B2C67}" type="presOf" srcId="{D53C759B-0366-4154-B45B-EB64CF543F24}" destId="{85A13F7D-1366-4E03-A751-54858FD2A453}" srcOrd="0" destOrd="0" presId="urn:microsoft.com/office/officeart/2005/8/layout/hList1"/>
    <dgm:cxn modelId="{F23432F8-D2AF-4CA2-988F-153800492869}" srcId="{F4883B73-784B-4C6A-9271-7026DAA4574F}" destId="{C74DE82F-B2A8-4B4A-8313-06C70FA468D0}" srcOrd="1" destOrd="0" parTransId="{6FBCFA55-F315-4228-9138-227F4E6156C9}" sibTransId="{02583112-F1B2-4594-9C3E-A48C8F835A83}"/>
    <dgm:cxn modelId="{32448B9F-CAB1-4B9F-80BA-59767318AC87}" type="presParOf" srcId="{72A0A19C-2A48-41C5-9B5F-C683BA38C85A}" destId="{F8377B40-E4C4-453C-A806-61421C990D52}" srcOrd="0" destOrd="0" presId="urn:microsoft.com/office/officeart/2005/8/layout/hList1"/>
    <dgm:cxn modelId="{4B2E27A1-6E2C-4A47-AB85-48E5C5027297}" type="presParOf" srcId="{F8377B40-E4C4-453C-A806-61421C990D52}" destId="{C23EC34D-D158-4A2A-81E5-37BA24EF9809}" srcOrd="0" destOrd="0" presId="urn:microsoft.com/office/officeart/2005/8/layout/hList1"/>
    <dgm:cxn modelId="{B50526C4-FBE5-48FD-907A-69E4D4D8DB08}" type="presParOf" srcId="{F8377B40-E4C4-453C-A806-61421C990D52}" destId="{363D427A-05FB-464B-A585-109204E3355E}" srcOrd="1" destOrd="0" presId="urn:microsoft.com/office/officeart/2005/8/layout/hList1"/>
    <dgm:cxn modelId="{8ABBEADC-C341-421D-AD2D-A6E249AF2F72}" type="presParOf" srcId="{72A0A19C-2A48-41C5-9B5F-C683BA38C85A}" destId="{580F5485-B83A-474A-BDE6-E26E5F9835E0}" srcOrd="1" destOrd="0" presId="urn:microsoft.com/office/officeart/2005/8/layout/hList1"/>
    <dgm:cxn modelId="{67885574-3245-4A25-A6E0-E22036B745DA}" type="presParOf" srcId="{72A0A19C-2A48-41C5-9B5F-C683BA38C85A}" destId="{021697F2-92B9-474F-9A85-13F74E7FFECB}" srcOrd="2" destOrd="0" presId="urn:microsoft.com/office/officeart/2005/8/layout/hList1"/>
    <dgm:cxn modelId="{F24E00C9-A7E2-4BF7-B747-706A813C025B}" type="presParOf" srcId="{021697F2-92B9-474F-9A85-13F74E7FFECB}" destId="{F1486EA9-5D57-42DB-B0CD-114D191AAC35}" srcOrd="0" destOrd="0" presId="urn:microsoft.com/office/officeart/2005/8/layout/hList1"/>
    <dgm:cxn modelId="{0954948F-A5D0-49AF-9EE9-F41CFCE06F40}" type="presParOf" srcId="{021697F2-92B9-474F-9A85-13F74E7FFECB}" destId="{1D76F641-A14E-415B-BFC3-561BDDC8B37D}" srcOrd="1" destOrd="0" presId="urn:microsoft.com/office/officeart/2005/8/layout/hList1"/>
    <dgm:cxn modelId="{4491F8D8-B2B3-4D71-A42C-065B31172CF4}" type="presParOf" srcId="{72A0A19C-2A48-41C5-9B5F-C683BA38C85A}" destId="{7B8610E9-22B1-4C05-8E1B-F179984CB589}" srcOrd="3" destOrd="0" presId="urn:microsoft.com/office/officeart/2005/8/layout/hList1"/>
    <dgm:cxn modelId="{A9CC3F0E-0123-4BCD-84C0-8A98B03C879F}" type="presParOf" srcId="{72A0A19C-2A48-41C5-9B5F-C683BA38C85A}" destId="{AC07BF69-4890-4158-B041-F81F61188BEC}" srcOrd="4" destOrd="0" presId="urn:microsoft.com/office/officeart/2005/8/layout/hList1"/>
    <dgm:cxn modelId="{843B7B0F-74A7-4D45-8CDF-289492D2A746}" type="presParOf" srcId="{AC07BF69-4890-4158-B041-F81F61188BEC}" destId="{85A13F7D-1366-4E03-A751-54858FD2A453}" srcOrd="0" destOrd="0" presId="urn:microsoft.com/office/officeart/2005/8/layout/hList1"/>
    <dgm:cxn modelId="{9BF4042A-DA1F-4E9F-8C35-BDFF1A61D996}" type="presParOf" srcId="{AC07BF69-4890-4158-B041-F81F61188BEC}" destId="{050470CE-8562-4460-A90E-AA50F9760E82}" srcOrd="1" destOrd="0" presId="urn:microsoft.com/office/officeart/2005/8/layout/hList1"/>
    <dgm:cxn modelId="{003EE642-7A6B-4DBF-823A-6E8E395EE320}" type="presParOf" srcId="{72A0A19C-2A48-41C5-9B5F-C683BA38C85A}" destId="{667D5B90-80AB-4DF1-B944-E862ADB063EF}" srcOrd="5" destOrd="0" presId="urn:microsoft.com/office/officeart/2005/8/layout/hList1"/>
    <dgm:cxn modelId="{5B46D37F-22D1-46AB-BE97-AB61B8A16156}" type="presParOf" srcId="{72A0A19C-2A48-41C5-9B5F-C683BA38C85A}" destId="{BF8C0D1F-15B1-4ED1-9579-BF421E1D9748}" srcOrd="6" destOrd="0" presId="urn:microsoft.com/office/officeart/2005/8/layout/hList1"/>
    <dgm:cxn modelId="{2F3F565E-5AF1-4250-8928-E72DF6745731}" type="presParOf" srcId="{BF8C0D1F-15B1-4ED1-9579-BF421E1D9748}" destId="{2CC4B8BA-C4B0-4934-9843-AC32CB79E3FB}" srcOrd="0" destOrd="0" presId="urn:microsoft.com/office/officeart/2005/8/layout/hList1"/>
    <dgm:cxn modelId="{9D65F2CF-8618-4EED-8509-4CDA25CCAFCA}" type="presParOf" srcId="{BF8C0D1F-15B1-4ED1-9579-BF421E1D9748}" destId="{B1328275-FADB-4CB8-BBAF-000F2C9E3B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7321EF-A9DE-48A3-8CE8-76817B283A6E}" type="doc">
      <dgm:prSet loTypeId="urn:microsoft.com/office/officeart/2016/7/layout/HorizontalActionList" loCatId="List" qsTypeId="urn:microsoft.com/office/officeart/2005/8/quickstyle/simple1" qsCatId="simple" csTypeId="urn:microsoft.com/office/officeart/2005/8/colors/accent0_3" csCatId="mainScheme" phldr="1"/>
      <dgm:spPr/>
      <dgm:t>
        <a:bodyPr/>
        <a:lstStyle/>
        <a:p>
          <a:endParaRPr lang="en-US"/>
        </a:p>
      </dgm:t>
    </dgm:pt>
    <dgm:pt modelId="{5067B086-913C-4FBA-964A-3C7B13957845}">
      <dgm:prSet/>
      <dgm:spPr/>
      <dgm:t>
        <a:bodyPr/>
        <a:lstStyle/>
        <a:p>
          <a:r>
            <a:rPr lang="en-US" b="1" i="0" baseline="0" dirty="0"/>
            <a:t>Quadrant 1 </a:t>
          </a:r>
        </a:p>
        <a:p>
          <a:r>
            <a:rPr lang="en-US" b="1" i="0" baseline="0" dirty="0"/>
            <a:t>High MH Risk / High SUD Risk</a:t>
          </a:r>
          <a:endParaRPr lang="en-US" dirty="0"/>
        </a:p>
      </dgm:t>
    </dgm:pt>
    <dgm:pt modelId="{7FBEC5B6-B70F-4A39-8352-BEC1BEDCC224}" type="parTrans" cxnId="{F0FF9AA3-1C34-4F76-8D0C-CB18378B7A08}">
      <dgm:prSet/>
      <dgm:spPr/>
      <dgm:t>
        <a:bodyPr/>
        <a:lstStyle/>
        <a:p>
          <a:endParaRPr lang="en-US"/>
        </a:p>
      </dgm:t>
    </dgm:pt>
    <dgm:pt modelId="{CE123272-61EC-4439-B153-BF09CE64B917}" type="sibTrans" cxnId="{F0FF9AA3-1C34-4F76-8D0C-CB18378B7A08}">
      <dgm:prSet/>
      <dgm:spPr/>
      <dgm:t>
        <a:bodyPr/>
        <a:lstStyle/>
        <a:p>
          <a:endParaRPr lang="en-US"/>
        </a:p>
      </dgm:t>
    </dgm:pt>
    <dgm:pt modelId="{3158CFCA-B00E-453C-B599-BC03D7083434}">
      <dgm:prSet custT="1"/>
      <dgm:spPr/>
      <dgm:t>
        <a:bodyPr/>
        <a:lstStyle/>
        <a:p>
          <a:r>
            <a:rPr lang="en-US" sz="1200" i="0" baseline="0" dirty="0"/>
            <a:t>Most appropriate:</a:t>
          </a:r>
          <a:r>
            <a:rPr lang="en-US" sz="1200" dirty="0"/>
            <a:t> </a:t>
          </a:r>
        </a:p>
        <a:p>
          <a:r>
            <a:rPr lang="en-US" sz="1200" i="0" baseline="0" dirty="0"/>
            <a:t>Harm Reduction + Structured Abstinence Supports</a:t>
          </a:r>
          <a:endParaRPr lang="en-US" sz="1200" dirty="0"/>
        </a:p>
      </dgm:t>
    </dgm:pt>
    <dgm:pt modelId="{B098C72E-FA27-4491-90F4-883A6D55BC8D}" type="parTrans" cxnId="{58FF9444-A773-423D-824F-481E4C99DF39}">
      <dgm:prSet/>
      <dgm:spPr/>
      <dgm:t>
        <a:bodyPr/>
        <a:lstStyle/>
        <a:p>
          <a:endParaRPr lang="en-US"/>
        </a:p>
      </dgm:t>
    </dgm:pt>
    <dgm:pt modelId="{DDABD5F5-39C7-411D-9527-1101312F12F7}" type="sibTrans" cxnId="{58FF9444-A773-423D-824F-481E4C99DF39}">
      <dgm:prSet/>
      <dgm:spPr/>
      <dgm:t>
        <a:bodyPr/>
        <a:lstStyle/>
        <a:p>
          <a:endParaRPr lang="en-US"/>
        </a:p>
      </dgm:t>
    </dgm:pt>
    <dgm:pt modelId="{B474D923-79CE-455E-A560-9EEC02AF84EC}">
      <dgm:prSet custT="1"/>
      <dgm:spPr/>
      <dgm:t>
        <a:bodyPr/>
        <a:lstStyle/>
        <a:p>
          <a:endParaRPr lang="en-US" sz="1200" i="0" baseline="0" dirty="0"/>
        </a:p>
        <a:p>
          <a:r>
            <a:rPr lang="en-US" sz="1200" i="0" baseline="0" dirty="0"/>
            <a:t>Why:  </a:t>
          </a:r>
          <a:endParaRPr lang="en-US" sz="1200" dirty="0"/>
        </a:p>
      </dgm:t>
    </dgm:pt>
    <dgm:pt modelId="{7C333452-0249-404C-84EC-C5B02F0EA409}" type="parTrans" cxnId="{EEC6458C-BE94-474E-9FC9-E328374F7EA9}">
      <dgm:prSet/>
      <dgm:spPr/>
      <dgm:t>
        <a:bodyPr/>
        <a:lstStyle/>
        <a:p>
          <a:endParaRPr lang="en-US"/>
        </a:p>
      </dgm:t>
    </dgm:pt>
    <dgm:pt modelId="{4A41AB31-880E-402E-9397-DD59E430C43E}" type="sibTrans" cxnId="{EEC6458C-BE94-474E-9FC9-E328374F7EA9}">
      <dgm:prSet/>
      <dgm:spPr/>
      <dgm:t>
        <a:bodyPr/>
        <a:lstStyle/>
        <a:p>
          <a:endParaRPr lang="en-US"/>
        </a:p>
      </dgm:t>
    </dgm:pt>
    <dgm:pt modelId="{FB1823C7-AC5B-4ED5-A4B0-AFC0650C9D13}">
      <dgm:prSet custT="1"/>
      <dgm:spPr/>
      <dgm:t>
        <a:bodyPr/>
        <a:lstStyle/>
        <a:p>
          <a:r>
            <a:rPr lang="en-US" sz="1200" i="0" baseline="0" dirty="0"/>
            <a:t>Clients are often not ready or able to immediately stop substances.</a:t>
          </a:r>
          <a:endParaRPr lang="en-US" sz="1200" dirty="0"/>
        </a:p>
      </dgm:t>
    </dgm:pt>
    <dgm:pt modelId="{CDD5E128-D9B5-455E-9D42-E0112BB3CB44}" type="parTrans" cxnId="{B74EC776-C97B-4CA8-ABB1-CA07E99BB333}">
      <dgm:prSet/>
      <dgm:spPr/>
      <dgm:t>
        <a:bodyPr/>
        <a:lstStyle/>
        <a:p>
          <a:endParaRPr lang="en-US"/>
        </a:p>
      </dgm:t>
    </dgm:pt>
    <dgm:pt modelId="{57300CF1-6C09-4AE8-8AE2-1A2FAB0989CF}" type="sibTrans" cxnId="{B74EC776-C97B-4CA8-ABB1-CA07E99BB333}">
      <dgm:prSet/>
      <dgm:spPr/>
      <dgm:t>
        <a:bodyPr/>
        <a:lstStyle/>
        <a:p>
          <a:endParaRPr lang="en-US"/>
        </a:p>
      </dgm:t>
    </dgm:pt>
    <dgm:pt modelId="{BA71D20F-E9F3-49C4-836F-44A2A7D6B2DE}">
      <dgm:prSet custT="1"/>
      <dgm:spPr/>
      <dgm:t>
        <a:bodyPr/>
        <a:lstStyle/>
        <a:p>
          <a:r>
            <a:rPr lang="en-US" sz="1200" i="0" baseline="0" dirty="0"/>
            <a:t>Engagement, safety, medication support, and stabilization come first.</a:t>
          </a:r>
          <a:endParaRPr lang="en-US" sz="1200" dirty="0"/>
        </a:p>
      </dgm:t>
    </dgm:pt>
    <dgm:pt modelId="{8D100FAF-7AE4-49BE-9EF0-89ECB5F92F6A}" type="parTrans" cxnId="{5D6A62A7-53A8-47DC-9EFD-968D793542E5}">
      <dgm:prSet/>
      <dgm:spPr/>
      <dgm:t>
        <a:bodyPr/>
        <a:lstStyle/>
        <a:p>
          <a:endParaRPr lang="en-US"/>
        </a:p>
      </dgm:t>
    </dgm:pt>
    <dgm:pt modelId="{00ECC8D7-5F06-4EAF-B862-F6C29E9B381F}" type="sibTrans" cxnId="{5D6A62A7-53A8-47DC-9EFD-968D793542E5}">
      <dgm:prSet/>
      <dgm:spPr/>
      <dgm:t>
        <a:bodyPr/>
        <a:lstStyle/>
        <a:p>
          <a:endParaRPr lang="en-US"/>
        </a:p>
      </dgm:t>
    </dgm:pt>
    <dgm:pt modelId="{16FA2A92-8EA4-4E4D-852D-9624B88AA4DD}">
      <dgm:prSet custT="1"/>
      <dgm:spPr/>
      <dgm:t>
        <a:bodyPr/>
        <a:lstStyle/>
        <a:p>
          <a:r>
            <a:rPr lang="en-US" sz="1200" i="0" baseline="0"/>
            <a:t>Full abstinence may be a long-term goal, not an immediate requirement.</a:t>
          </a:r>
          <a:endParaRPr lang="en-US" sz="1200"/>
        </a:p>
      </dgm:t>
    </dgm:pt>
    <dgm:pt modelId="{B4081CDD-3C67-45C5-AC31-8E214A0228AE}" type="parTrans" cxnId="{B826D350-719E-497E-A533-703069BDE8BC}">
      <dgm:prSet/>
      <dgm:spPr/>
      <dgm:t>
        <a:bodyPr/>
        <a:lstStyle/>
        <a:p>
          <a:endParaRPr lang="en-US"/>
        </a:p>
      </dgm:t>
    </dgm:pt>
    <dgm:pt modelId="{17B63DB3-1855-4720-9B62-B4D674555017}" type="sibTrans" cxnId="{B826D350-719E-497E-A533-703069BDE8BC}">
      <dgm:prSet/>
      <dgm:spPr/>
      <dgm:t>
        <a:bodyPr/>
        <a:lstStyle/>
        <a:p>
          <a:endParaRPr lang="en-US"/>
        </a:p>
      </dgm:t>
    </dgm:pt>
    <dgm:pt modelId="{C51CAB77-220B-4FE0-9D0C-C6E0B18F748A}">
      <dgm:prSet custT="1"/>
      <dgm:spPr/>
      <dgm:t>
        <a:bodyPr/>
        <a:lstStyle/>
        <a:p>
          <a:endParaRPr lang="en-US" sz="1200" i="0" baseline="0" dirty="0"/>
        </a:p>
        <a:p>
          <a:r>
            <a:rPr lang="en-US" sz="1200" i="0" baseline="0" dirty="0"/>
            <a:t>Example graph position: </a:t>
          </a:r>
          <a:r>
            <a:rPr lang="en-US" sz="1200" i="1" baseline="0" dirty="0"/>
            <a:t>Harm reduction-heavy, with abstinence as a secondary goal.</a:t>
          </a:r>
          <a:endParaRPr lang="en-US" sz="1200" dirty="0"/>
        </a:p>
      </dgm:t>
    </dgm:pt>
    <dgm:pt modelId="{6089F135-71EE-44FA-9DA8-5FA0E4F0501D}" type="parTrans" cxnId="{E0A20A1B-24A2-41F0-B888-5E6FE1C738B3}">
      <dgm:prSet/>
      <dgm:spPr/>
      <dgm:t>
        <a:bodyPr/>
        <a:lstStyle/>
        <a:p>
          <a:endParaRPr lang="en-US"/>
        </a:p>
      </dgm:t>
    </dgm:pt>
    <dgm:pt modelId="{1C615625-0BB4-4EFC-8F34-37C142087EE0}" type="sibTrans" cxnId="{E0A20A1B-24A2-41F0-B888-5E6FE1C738B3}">
      <dgm:prSet/>
      <dgm:spPr/>
      <dgm:t>
        <a:bodyPr/>
        <a:lstStyle/>
        <a:p>
          <a:endParaRPr lang="en-US"/>
        </a:p>
      </dgm:t>
    </dgm:pt>
    <dgm:pt modelId="{6C73BFF3-0469-4F8F-B1BF-ECACDFA98C21}">
      <dgm:prSet/>
      <dgm:spPr/>
      <dgm:t>
        <a:bodyPr/>
        <a:lstStyle/>
        <a:p>
          <a:r>
            <a:rPr lang="en-US" b="1" i="0" baseline="0" dirty="0"/>
            <a:t>Quadrant 2 </a:t>
          </a:r>
        </a:p>
        <a:p>
          <a:r>
            <a:rPr lang="en-US" b="1" i="0" baseline="0" dirty="0"/>
            <a:t>Low MH Risk / High SUD Risk</a:t>
          </a:r>
          <a:endParaRPr lang="en-US" dirty="0"/>
        </a:p>
      </dgm:t>
    </dgm:pt>
    <dgm:pt modelId="{A25EA33D-64CC-4979-BA66-9DC5B28418C6}" type="parTrans" cxnId="{6DDBA5AA-310C-45BB-B3CA-19ED6E5B56E0}">
      <dgm:prSet/>
      <dgm:spPr/>
      <dgm:t>
        <a:bodyPr/>
        <a:lstStyle/>
        <a:p>
          <a:endParaRPr lang="en-US"/>
        </a:p>
      </dgm:t>
    </dgm:pt>
    <dgm:pt modelId="{B6059540-52CC-46F6-8904-7358770368E0}" type="sibTrans" cxnId="{6DDBA5AA-310C-45BB-B3CA-19ED6E5B56E0}">
      <dgm:prSet/>
      <dgm:spPr/>
      <dgm:t>
        <a:bodyPr/>
        <a:lstStyle/>
        <a:p>
          <a:endParaRPr lang="en-US"/>
        </a:p>
      </dgm:t>
    </dgm:pt>
    <dgm:pt modelId="{811BCD7B-0EAD-4C95-B680-31385B4DA364}">
      <dgm:prSet custT="1"/>
      <dgm:spPr/>
      <dgm:t>
        <a:bodyPr/>
        <a:lstStyle/>
        <a:p>
          <a:r>
            <a:rPr lang="en-US" sz="1200" i="0" baseline="0" dirty="0"/>
            <a:t>Most appropriate:</a:t>
          </a:r>
          <a:r>
            <a:rPr lang="en-US" sz="1200" dirty="0"/>
            <a:t> </a:t>
          </a:r>
        </a:p>
        <a:p>
          <a:r>
            <a:rPr lang="en-US" sz="1200" i="0" baseline="0" dirty="0"/>
            <a:t>Abstinence-Based or Abstinence-Focused Treatment</a:t>
          </a:r>
          <a:endParaRPr lang="en-US" sz="1200" dirty="0"/>
        </a:p>
      </dgm:t>
    </dgm:pt>
    <dgm:pt modelId="{64E56D96-F1F7-44BC-901C-A11180C54EEF}" type="parTrans" cxnId="{412FD780-AFE7-4242-BA3A-8013EB144B0A}">
      <dgm:prSet/>
      <dgm:spPr/>
      <dgm:t>
        <a:bodyPr/>
        <a:lstStyle/>
        <a:p>
          <a:endParaRPr lang="en-US"/>
        </a:p>
      </dgm:t>
    </dgm:pt>
    <dgm:pt modelId="{04642E1A-BEAF-4C08-974B-0E595BB804E7}" type="sibTrans" cxnId="{412FD780-AFE7-4242-BA3A-8013EB144B0A}">
      <dgm:prSet/>
      <dgm:spPr/>
      <dgm:t>
        <a:bodyPr/>
        <a:lstStyle/>
        <a:p>
          <a:endParaRPr lang="en-US"/>
        </a:p>
      </dgm:t>
    </dgm:pt>
    <dgm:pt modelId="{E887FE4E-B5D4-4AE2-8C20-A2E96D720B81}">
      <dgm:prSet custT="1"/>
      <dgm:spPr/>
      <dgm:t>
        <a:bodyPr/>
        <a:lstStyle/>
        <a:p>
          <a:endParaRPr lang="en-US" sz="1200" i="0" baseline="0" dirty="0"/>
        </a:p>
        <a:p>
          <a:r>
            <a:rPr lang="en-US" sz="1200" i="0" baseline="0" dirty="0"/>
            <a:t>Why:</a:t>
          </a:r>
          <a:endParaRPr lang="en-US" sz="1200" dirty="0"/>
        </a:p>
      </dgm:t>
    </dgm:pt>
    <dgm:pt modelId="{6A30B3C7-8778-48D6-8101-EFE6969B3C46}" type="parTrans" cxnId="{19408142-7EE0-48A0-A0C5-A18D84279AF4}">
      <dgm:prSet/>
      <dgm:spPr/>
      <dgm:t>
        <a:bodyPr/>
        <a:lstStyle/>
        <a:p>
          <a:endParaRPr lang="en-US"/>
        </a:p>
      </dgm:t>
    </dgm:pt>
    <dgm:pt modelId="{E2817C16-275C-4BB6-BE37-08E4CB578269}" type="sibTrans" cxnId="{19408142-7EE0-48A0-A0C5-A18D84279AF4}">
      <dgm:prSet/>
      <dgm:spPr/>
      <dgm:t>
        <a:bodyPr/>
        <a:lstStyle/>
        <a:p>
          <a:endParaRPr lang="en-US"/>
        </a:p>
      </dgm:t>
    </dgm:pt>
    <dgm:pt modelId="{B0467EFC-8F04-4F15-80E6-01475E326DA4}">
      <dgm:prSet custT="1"/>
      <dgm:spPr/>
      <dgm:t>
        <a:bodyPr/>
        <a:lstStyle/>
        <a:p>
          <a:r>
            <a:rPr lang="en-US" sz="1200" i="0" baseline="0" dirty="0"/>
            <a:t>Primary issues are substance-related.</a:t>
          </a:r>
          <a:endParaRPr lang="en-US" sz="1200" dirty="0"/>
        </a:p>
      </dgm:t>
    </dgm:pt>
    <dgm:pt modelId="{3CC63B57-0334-4C63-A62C-18941C446731}" type="parTrans" cxnId="{1C2897E5-4799-49D0-86B2-9B0FE20A45C1}">
      <dgm:prSet/>
      <dgm:spPr/>
      <dgm:t>
        <a:bodyPr/>
        <a:lstStyle/>
        <a:p>
          <a:endParaRPr lang="en-US"/>
        </a:p>
      </dgm:t>
    </dgm:pt>
    <dgm:pt modelId="{E52A37F3-3920-4ED6-B467-72233971E167}" type="sibTrans" cxnId="{1C2897E5-4799-49D0-86B2-9B0FE20A45C1}">
      <dgm:prSet/>
      <dgm:spPr/>
      <dgm:t>
        <a:bodyPr/>
        <a:lstStyle/>
        <a:p>
          <a:endParaRPr lang="en-US"/>
        </a:p>
      </dgm:t>
    </dgm:pt>
    <dgm:pt modelId="{8EC09A0A-60D2-456F-804A-AAD8FB776F77}">
      <dgm:prSet custT="1"/>
      <dgm:spPr/>
      <dgm:t>
        <a:bodyPr/>
        <a:lstStyle/>
        <a:p>
          <a:r>
            <a:rPr lang="en-US" sz="1200" i="0" baseline="0" dirty="0"/>
            <a:t>Clients may benefit from structured abstinence expectations (PHP, IOP, MAT, etc.).</a:t>
          </a:r>
          <a:endParaRPr lang="en-US" sz="1200" dirty="0"/>
        </a:p>
      </dgm:t>
    </dgm:pt>
    <dgm:pt modelId="{A30F7865-F2DC-449A-95A9-7BA1AC280806}" type="parTrans" cxnId="{8DA2253F-81E1-4F19-9E75-245351CE2B33}">
      <dgm:prSet/>
      <dgm:spPr/>
      <dgm:t>
        <a:bodyPr/>
        <a:lstStyle/>
        <a:p>
          <a:endParaRPr lang="en-US"/>
        </a:p>
      </dgm:t>
    </dgm:pt>
    <dgm:pt modelId="{BFFDA062-8C15-43E5-BDD3-C352119AC434}" type="sibTrans" cxnId="{8DA2253F-81E1-4F19-9E75-245351CE2B33}">
      <dgm:prSet/>
      <dgm:spPr/>
      <dgm:t>
        <a:bodyPr/>
        <a:lstStyle/>
        <a:p>
          <a:endParaRPr lang="en-US"/>
        </a:p>
      </dgm:t>
    </dgm:pt>
    <dgm:pt modelId="{621A722B-523E-41DB-90DB-022CA80F7B38}">
      <dgm:prSet custT="1"/>
      <dgm:spPr/>
      <dgm:t>
        <a:bodyPr/>
        <a:lstStyle/>
        <a:p>
          <a:r>
            <a:rPr lang="en-US" sz="1200" i="0" baseline="0" dirty="0"/>
            <a:t>Motivational readiness more easily targeted.</a:t>
          </a:r>
          <a:endParaRPr lang="en-US" sz="1200" dirty="0"/>
        </a:p>
      </dgm:t>
    </dgm:pt>
    <dgm:pt modelId="{50A2F533-44ED-4723-A355-9C23D35113E8}" type="parTrans" cxnId="{50FC64B0-3807-4D48-89ED-B84486B00819}">
      <dgm:prSet/>
      <dgm:spPr/>
      <dgm:t>
        <a:bodyPr/>
        <a:lstStyle/>
        <a:p>
          <a:endParaRPr lang="en-US"/>
        </a:p>
      </dgm:t>
    </dgm:pt>
    <dgm:pt modelId="{2EC5F088-6FED-4325-B104-03D3FACA2F0B}" type="sibTrans" cxnId="{50FC64B0-3807-4D48-89ED-B84486B00819}">
      <dgm:prSet/>
      <dgm:spPr/>
      <dgm:t>
        <a:bodyPr/>
        <a:lstStyle/>
        <a:p>
          <a:endParaRPr lang="en-US"/>
        </a:p>
      </dgm:t>
    </dgm:pt>
    <dgm:pt modelId="{2926EB44-8F7F-4F2B-89E7-8D0F527F7789}">
      <dgm:prSet custT="1"/>
      <dgm:spPr/>
      <dgm:t>
        <a:bodyPr/>
        <a:lstStyle/>
        <a:p>
          <a:endParaRPr lang="en-US" sz="1200" i="0" baseline="0" dirty="0"/>
        </a:p>
        <a:p>
          <a:endParaRPr lang="en-US" sz="1200" i="0" baseline="0" dirty="0"/>
        </a:p>
        <a:p>
          <a:r>
            <a:rPr lang="en-US" sz="1200" i="0" baseline="0" dirty="0"/>
            <a:t>Example graph position: </a:t>
          </a:r>
          <a:r>
            <a:rPr lang="en-US" sz="1200" i="1" baseline="0" dirty="0"/>
            <a:t>Most abstinence-oriented area on the chart.</a:t>
          </a:r>
          <a:endParaRPr lang="en-US" sz="1200" dirty="0"/>
        </a:p>
      </dgm:t>
    </dgm:pt>
    <dgm:pt modelId="{10A47B6F-E21F-48A0-82B5-D499022A0C56}" type="parTrans" cxnId="{243E823D-E866-4D92-8FA0-722BE5E0C2E2}">
      <dgm:prSet/>
      <dgm:spPr/>
      <dgm:t>
        <a:bodyPr/>
        <a:lstStyle/>
        <a:p>
          <a:endParaRPr lang="en-US"/>
        </a:p>
      </dgm:t>
    </dgm:pt>
    <dgm:pt modelId="{2EB193DA-DFF9-4BD4-B41A-0335A89B1B63}" type="sibTrans" cxnId="{243E823D-E866-4D92-8FA0-722BE5E0C2E2}">
      <dgm:prSet/>
      <dgm:spPr/>
      <dgm:t>
        <a:bodyPr/>
        <a:lstStyle/>
        <a:p>
          <a:endParaRPr lang="en-US"/>
        </a:p>
      </dgm:t>
    </dgm:pt>
    <dgm:pt modelId="{E7FE9DA1-EBDB-40F2-95BC-9C1819080296}">
      <dgm:prSet/>
      <dgm:spPr/>
      <dgm:t>
        <a:bodyPr/>
        <a:lstStyle/>
        <a:p>
          <a:r>
            <a:rPr lang="en-US" b="1" i="0" baseline="0" dirty="0"/>
            <a:t>Quadrant 3</a:t>
          </a:r>
        </a:p>
        <a:p>
          <a:r>
            <a:rPr lang="en-US" b="1" i="0" baseline="0" dirty="0"/>
            <a:t> Low MH Risk / Low SUD Risk</a:t>
          </a:r>
          <a:endParaRPr lang="en-US" dirty="0"/>
        </a:p>
      </dgm:t>
    </dgm:pt>
    <dgm:pt modelId="{012EDE7A-9EDC-49E1-81A4-6DDCF32F4228}" type="parTrans" cxnId="{5FE33892-21E8-457D-9B27-980D0F0C803A}">
      <dgm:prSet/>
      <dgm:spPr/>
      <dgm:t>
        <a:bodyPr/>
        <a:lstStyle/>
        <a:p>
          <a:endParaRPr lang="en-US"/>
        </a:p>
      </dgm:t>
    </dgm:pt>
    <dgm:pt modelId="{370E90AB-621B-48DB-A631-608A1A73FEC6}" type="sibTrans" cxnId="{5FE33892-21E8-457D-9B27-980D0F0C803A}">
      <dgm:prSet/>
      <dgm:spPr/>
      <dgm:t>
        <a:bodyPr/>
        <a:lstStyle/>
        <a:p>
          <a:endParaRPr lang="en-US"/>
        </a:p>
      </dgm:t>
    </dgm:pt>
    <dgm:pt modelId="{852393F1-D088-4A9C-B022-E7CEB0D61795}">
      <dgm:prSet custT="1"/>
      <dgm:spPr/>
      <dgm:t>
        <a:bodyPr/>
        <a:lstStyle/>
        <a:p>
          <a:r>
            <a:rPr lang="en-US" sz="1200" i="0" baseline="0" dirty="0"/>
            <a:t>Most appropriate:</a:t>
          </a:r>
          <a:r>
            <a:rPr lang="en-US" sz="1200" dirty="0"/>
            <a:t>  </a:t>
          </a:r>
        </a:p>
        <a:p>
          <a:r>
            <a:rPr lang="en-US" sz="1200" i="0" baseline="0" dirty="0"/>
            <a:t>Light Harm Reduction or Preventive Coaching</a:t>
          </a:r>
          <a:endParaRPr lang="en-US" sz="1200" dirty="0"/>
        </a:p>
      </dgm:t>
    </dgm:pt>
    <dgm:pt modelId="{1F383C1E-A3F5-4FF9-82BA-C8B021847661}" type="parTrans" cxnId="{4511E91D-4357-4FF4-B638-71F9797062B0}">
      <dgm:prSet/>
      <dgm:spPr/>
      <dgm:t>
        <a:bodyPr/>
        <a:lstStyle/>
        <a:p>
          <a:endParaRPr lang="en-US"/>
        </a:p>
      </dgm:t>
    </dgm:pt>
    <dgm:pt modelId="{4EF3446C-E80E-41DF-A320-6ECFC8875F5D}" type="sibTrans" cxnId="{4511E91D-4357-4FF4-B638-71F9797062B0}">
      <dgm:prSet/>
      <dgm:spPr/>
      <dgm:t>
        <a:bodyPr/>
        <a:lstStyle/>
        <a:p>
          <a:endParaRPr lang="en-US"/>
        </a:p>
      </dgm:t>
    </dgm:pt>
    <dgm:pt modelId="{9323D279-5764-4E7D-9E84-D9A7D801B76A}">
      <dgm:prSet custT="1"/>
      <dgm:spPr/>
      <dgm:t>
        <a:bodyPr/>
        <a:lstStyle/>
        <a:p>
          <a:endParaRPr lang="en-US" sz="1200" i="0" baseline="0" dirty="0"/>
        </a:p>
        <a:p>
          <a:r>
            <a:rPr lang="en-US" sz="1200" i="0" baseline="0" dirty="0"/>
            <a:t>Why:</a:t>
          </a:r>
          <a:endParaRPr lang="en-US" sz="1200" dirty="0"/>
        </a:p>
      </dgm:t>
    </dgm:pt>
    <dgm:pt modelId="{43B79C34-58E1-4A52-A7E1-DA0F3715D44C}" type="parTrans" cxnId="{2CD2DF21-F8C4-42E2-890B-2E5C9AD027EE}">
      <dgm:prSet/>
      <dgm:spPr/>
      <dgm:t>
        <a:bodyPr/>
        <a:lstStyle/>
        <a:p>
          <a:endParaRPr lang="en-US"/>
        </a:p>
      </dgm:t>
    </dgm:pt>
    <dgm:pt modelId="{0F02D7C0-2E38-48C0-BD2B-625E947934CC}" type="sibTrans" cxnId="{2CD2DF21-F8C4-42E2-890B-2E5C9AD027EE}">
      <dgm:prSet/>
      <dgm:spPr/>
      <dgm:t>
        <a:bodyPr/>
        <a:lstStyle/>
        <a:p>
          <a:endParaRPr lang="en-US"/>
        </a:p>
      </dgm:t>
    </dgm:pt>
    <dgm:pt modelId="{5D47EADE-E85D-41AB-97C3-4B1A4E3D8DB5}">
      <dgm:prSet custT="1"/>
      <dgm:spPr/>
      <dgm:t>
        <a:bodyPr/>
        <a:lstStyle/>
        <a:p>
          <a:r>
            <a:rPr lang="en-US" sz="1200" i="0" baseline="0"/>
            <a:t>Early-stage use or experimental use.</a:t>
          </a:r>
          <a:endParaRPr lang="en-US" sz="1200"/>
        </a:p>
      </dgm:t>
    </dgm:pt>
    <dgm:pt modelId="{5C735663-A9E3-4943-BAEC-C6B00CFBE8C4}" type="parTrans" cxnId="{53D80E8B-1D48-4153-923A-E209EF7CD109}">
      <dgm:prSet/>
      <dgm:spPr/>
      <dgm:t>
        <a:bodyPr/>
        <a:lstStyle/>
        <a:p>
          <a:endParaRPr lang="en-US"/>
        </a:p>
      </dgm:t>
    </dgm:pt>
    <dgm:pt modelId="{A7FC067C-4D9B-44C7-83EB-33150D0388B0}" type="sibTrans" cxnId="{53D80E8B-1D48-4153-923A-E209EF7CD109}">
      <dgm:prSet/>
      <dgm:spPr/>
      <dgm:t>
        <a:bodyPr/>
        <a:lstStyle/>
        <a:p>
          <a:endParaRPr lang="en-US"/>
        </a:p>
      </dgm:t>
    </dgm:pt>
    <dgm:pt modelId="{2BB0C078-E97A-4BC2-901A-6FBB1C5DE8A2}">
      <dgm:prSet custT="1"/>
      <dgm:spPr/>
      <dgm:t>
        <a:bodyPr/>
        <a:lstStyle/>
        <a:p>
          <a:r>
            <a:rPr lang="en-US" sz="1200" i="0" baseline="0" dirty="0"/>
            <a:t>Education and moderation strategies are often enough.</a:t>
          </a:r>
          <a:endParaRPr lang="en-US" sz="1200" dirty="0"/>
        </a:p>
      </dgm:t>
    </dgm:pt>
    <dgm:pt modelId="{AB015B5E-630D-4CFD-B1D6-0E4AD0E89F13}" type="parTrans" cxnId="{53E9DBD7-7FED-4158-BF0D-EB363E0C13D1}">
      <dgm:prSet/>
      <dgm:spPr/>
      <dgm:t>
        <a:bodyPr/>
        <a:lstStyle/>
        <a:p>
          <a:endParaRPr lang="en-US"/>
        </a:p>
      </dgm:t>
    </dgm:pt>
    <dgm:pt modelId="{67313B7C-BAA9-4D2E-9828-37BC3C16CAAA}" type="sibTrans" cxnId="{53E9DBD7-7FED-4158-BF0D-EB363E0C13D1}">
      <dgm:prSet/>
      <dgm:spPr/>
      <dgm:t>
        <a:bodyPr/>
        <a:lstStyle/>
        <a:p>
          <a:endParaRPr lang="en-US"/>
        </a:p>
      </dgm:t>
    </dgm:pt>
    <dgm:pt modelId="{6B3DDA9C-8122-4F17-86EB-5EFD8A8C902F}">
      <dgm:prSet custT="1"/>
      <dgm:spPr/>
      <dgm:t>
        <a:bodyPr/>
        <a:lstStyle/>
        <a:p>
          <a:r>
            <a:rPr lang="en-US" sz="1200" i="0" baseline="0" dirty="0"/>
            <a:t>Abstinence may not be necessary unless goals indicate otherwise.</a:t>
          </a:r>
          <a:endParaRPr lang="en-US" sz="1200" dirty="0"/>
        </a:p>
      </dgm:t>
    </dgm:pt>
    <dgm:pt modelId="{2843FE9F-8010-4BD8-8FC9-43735184325A}" type="parTrans" cxnId="{120E17EE-79EF-464A-A37E-591F9D4836B6}">
      <dgm:prSet/>
      <dgm:spPr/>
      <dgm:t>
        <a:bodyPr/>
        <a:lstStyle/>
        <a:p>
          <a:endParaRPr lang="en-US"/>
        </a:p>
      </dgm:t>
    </dgm:pt>
    <dgm:pt modelId="{CFAE5AE6-1DD5-4B60-877A-A63EB7344208}" type="sibTrans" cxnId="{120E17EE-79EF-464A-A37E-591F9D4836B6}">
      <dgm:prSet/>
      <dgm:spPr/>
      <dgm:t>
        <a:bodyPr/>
        <a:lstStyle/>
        <a:p>
          <a:endParaRPr lang="en-US"/>
        </a:p>
      </dgm:t>
    </dgm:pt>
    <dgm:pt modelId="{20DEBBA3-BBDD-4901-BA68-FF11BFD0EEDE}">
      <dgm:prSet custT="1"/>
      <dgm:spPr/>
      <dgm:t>
        <a:bodyPr/>
        <a:lstStyle/>
        <a:p>
          <a:endParaRPr lang="en-US" sz="1200" i="0" baseline="0" dirty="0"/>
        </a:p>
        <a:p>
          <a:endParaRPr lang="en-US" sz="1200" i="0" baseline="0" dirty="0"/>
        </a:p>
        <a:p>
          <a:endParaRPr lang="en-US" sz="1200" i="0" baseline="0" dirty="0"/>
        </a:p>
        <a:p>
          <a:r>
            <a:rPr lang="en-US" sz="1200" i="0" baseline="0" dirty="0"/>
            <a:t>Example graph position: </a:t>
          </a:r>
          <a:r>
            <a:rPr lang="en-US" sz="1200" i="1" baseline="0" dirty="0"/>
            <a:t>Mild harm reduction zone.</a:t>
          </a:r>
          <a:endParaRPr lang="en-US" sz="1200" dirty="0"/>
        </a:p>
      </dgm:t>
    </dgm:pt>
    <dgm:pt modelId="{E9CBF42B-69F3-4628-AF51-1556FEC6D623}" type="parTrans" cxnId="{AA93BBBB-9BF0-4A92-9379-FA6D71E02C49}">
      <dgm:prSet/>
      <dgm:spPr/>
      <dgm:t>
        <a:bodyPr/>
        <a:lstStyle/>
        <a:p>
          <a:endParaRPr lang="en-US"/>
        </a:p>
      </dgm:t>
    </dgm:pt>
    <dgm:pt modelId="{EA9DEBE6-E176-459E-8E5F-870EB982ADD7}" type="sibTrans" cxnId="{AA93BBBB-9BF0-4A92-9379-FA6D71E02C49}">
      <dgm:prSet/>
      <dgm:spPr/>
      <dgm:t>
        <a:bodyPr/>
        <a:lstStyle/>
        <a:p>
          <a:endParaRPr lang="en-US"/>
        </a:p>
      </dgm:t>
    </dgm:pt>
    <dgm:pt modelId="{F8047B69-876E-4501-95ED-6137F0A806AB}">
      <dgm:prSet/>
      <dgm:spPr/>
      <dgm:t>
        <a:bodyPr/>
        <a:lstStyle/>
        <a:p>
          <a:r>
            <a:rPr lang="en-US" b="1" i="0" baseline="0" dirty="0"/>
            <a:t>Quadrant 4 </a:t>
          </a:r>
        </a:p>
        <a:p>
          <a:r>
            <a:rPr lang="en-US" b="1" i="0" baseline="0" dirty="0"/>
            <a:t> High MH Risk / Low SUD Risk</a:t>
          </a:r>
          <a:endParaRPr lang="en-US" dirty="0"/>
        </a:p>
      </dgm:t>
    </dgm:pt>
    <dgm:pt modelId="{51DC13C8-5F36-447D-973B-7F6D836041E2}" type="parTrans" cxnId="{460F2029-4B53-48ED-B34E-2CDC4F8B3767}">
      <dgm:prSet/>
      <dgm:spPr/>
      <dgm:t>
        <a:bodyPr/>
        <a:lstStyle/>
        <a:p>
          <a:endParaRPr lang="en-US"/>
        </a:p>
      </dgm:t>
    </dgm:pt>
    <dgm:pt modelId="{54D75793-BF69-41E5-9240-85627FBC811B}" type="sibTrans" cxnId="{460F2029-4B53-48ED-B34E-2CDC4F8B3767}">
      <dgm:prSet/>
      <dgm:spPr/>
      <dgm:t>
        <a:bodyPr/>
        <a:lstStyle/>
        <a:p>
          <a:endParaRPr lang="en-US"/>
        </a:p>
      </dgm:t>
    </dgm:pt>
    <dgm:pt modelId="{457EAB82-1E32-4F99-91FE-8D5597B37323}">
      <dgm:prSet custT="1"/>
      <dgm:spPr/>
      <dgm:t>
        <a:bodyPr/>
        <a:lstStyle/>
        <a:p>
          <a:r>
            <a:rPr lang="en-US" sz="1200" i="0" baseline="0" dirty="0"/>
            <a:t>Most appropriate:</a:t>
          </a:r>
          <a:r>
            <a:rPr lang="en-US" sz="1200" dirty="0"/>
            <a:t> </a:t>
          </a:r>
        </a:p>
        <a:p>
          <a:r>
            <a:rPr lang="en-US" sz="1200" i="0" baseline="0" dirty="0"/>
            <a:t>Mental-Health-Driven Approach + Harm Reduction for Safety</a:t>
          </a:r>
          <a:endParaRPr lang="en-US" sz="1200" dirty="0"/>
        </a:p>
      </dgm:t>
    </dgm:pt>
    <dgm:pt modelId="{B509FBE4-254C-4102-9E41-A2E2E2224466}" type="parTrans" cxnId="{55677D44-64F1-4FDE-A991-578FF28F5591}">
      <dgm:prSet/>
      <dgm:spPr/>
      <dgm:t>
        <a:bodyPr/>
        <a:lstStyle/>
        <a:p>
          <a:endParaRPr lang="en-US"/>
        </a:p>
      </dgm:t>
    </dgm:pt>
    <dgm:pt modelId="{83155D67-61A7-42ED-93B6-C50B8EB5F752}" type="sibTrans" cxnId="{55677D44-64F1-4FDE-A991-578FF28F5591}">
      <dgm:prSet/>
      <dgm:spPr/>
      <dgm:t>
        <a:bodyPr/>
        <a:lstStyle/>
        <a:p>
          <a:endParaRPr lang="en-US"/>
        </a:p>
      </dgm:t>
    </dgm:pt>
    <dgm:pt modelId="{A3E57519-D926-454F-9889-6DB3F4A33C56}">
      <dgm:prSet custT="1"/>
      <dgm:spPr/>
      <dgm:t>
        <a:bodyPr/>
        <a:lstStyle/>
        <a:p>
          <a:endParaRPr lang="en-US" sz="1200" i="0" baseline="0" dirty="0"/>
        </a:p>
        <a:p>
          <a:r>
            <a:rPr lang="en-US" sz="1200" i="0" baseline="0" dirty="0"/>
            <a:t>Why:</a:t>
          </a:r>
          <a:endParaRPr lang="en-US" sz="1200" dirty="0"/>
        </a:p>
      </dgm:t>
    </dgm:pt>
    <dgm:pt modelId="{C8DA4C54-7E3F-401E-8A6A-A14ECDD83A39}" type="parTrans" cxnId="{3B6FEA3A-7E11-46DF-A994-6342C2862D7D}">
      <dgm:prSet/>
      <dgm:spPr/>
      <dgm:t>
        <a:bodyPr/>
        <a:lstStyle/>
        <a:p>
          <a:endParaRPr lang="en-US"/>
        </a:p>
      </dgm:t>
    </dgm:pt>
    <dgm:pt modelId="{E8839A78-0CF5-4CF6-96DD-F4B603EB485D}" type="sibTrans" cxnId="{3B6FEA3A-7E11-46DF-A994-6342C2862D7D}">
      <dgm:prSet/>
      <dgm:spPr/>
      <dgm:t>
        <a:bodyPr/>
        <a:lstStyle/>
        <a:p>
          <a:endParaRPr lang="en-US"/>
        </a:p>
      </dgm:t>
    </dgm:pt>
    <dgm:pt modelId="{94064DFF-EEF2-4C78-8089-450731CD107D}">
      <dgm:prSet custT="1"/>
      <dgm:spPr/>
      <dgm:t>
        <a:bodyPr/>
        <a:lstStyle/>
        <a:p>
          <a:r>
            <a:rPr lang="en-US" sz="1200" i="0" baseline="0" dirty="0"/>
            <a:t>Substance use isn’t the primary problem.</a:t>
          </a:r>
          <a:endParaRPr lang="en-US" sz="1200" dirty="0"/>
        </a:p>
      </dgm:t>
    </dgm:pt>
    <dgm:pt modelId="{ED55F78F-05B3-4AE3-B04E-3E64ABCEF219}" type="parTrans" cxnId="{BA4400F1-6BDD-488E-9F23-7D3990B4079D}">
      <dgm:prSet/>
      <dgm:spPr/>
      <dgm:t>
        <a:bodyPr/>
        <a:lstStyle/>
        <a:p>
          <a:endParaRPr lang="en-US"/>
        </a:p>
      </dgm:t>
    </dgm:pt>
    <dgm:pt modelId="{712C8D8B-F03E-46A6-B915-E14B3F0ABF45}" type="sibTrans" cxnId="{BA4400F1-6BDD-488E-9F23-7D3990B4079D}">
      <dgm:prSet/>
      <dgm:spPr/>
      <dgm:t>
        <a:bodyPr/>
        <a:lstStyle/>
        <a:p>
          <a:endParaRPr lang="en-US"/>
        </a:p>
      </dgm:t>
    </dgm:pt>
    <dgm:pt modelId="{74692B3B-BD25-4F68-AEBD-C50D3441F161}">
      <dgm:prSet custT="1"/>
      <dgm:spPr/>
      <dgm:t>
        <a:bodyPr/>
        <a:lstStyle/>
        <a:p>
          <a:r>
            <a:rPr lang="en-US" sz="1200" i="0" baseline="0" dirty="0"/>
            <a:t>Harm reduction (e.g., medication monitoring, safety planning) supports MH stabilization.</a:t>
          </a:r>
          <a:endParaRPr lang="en-US" sz="1200" dirty="0"/>
        </a:p>
      </dgm:t>
    </dgm:pt>
    <dgm:pt modelId="{70D7C261-3BA2-468C-B3CF-9296E63BF3B6}" type="parTrans" cxnId="{A393472F-F049-4778-9364-2CE484AF591D}">
      <dgm:prSet/>
      <dgm:spPr/>
      <dgm:t>
        <a:bodyPr/>
        <a:lstStyle/>
        <a:p>
          <a:endParaRPr lang="en-US"/>
        </a:p>
      </dgm:t>
    </dgm:pt>
    <dgm:pt modelId="{AA353B41-D0CB-4558-BCE6-13A18F676718}" type="sibTrans" cxnId="{A393472F-F049-4778-9364-2CE484AF591D}">
      <dgm:prSet/>
      <dgm:spPr/>
      <dgm:t>
        <a:bodyPr/>
        <a:lstStyle/>
        <a:p>
          <a:endParaRPr lang="en-US"/>
        </a:p>
      </dgm:t>
    </dgm:pt>
    <dgm:pt modelId="{CC08851F-7800-4743-85E2-6CE40E2E1698}">
      <dgm:prSet custT="1"/>
      <dgm:spPr/>
      <dgm:t>
        <a:bodyPr/>
        <a:lstStyle/>
        <a:p>
          <a:r>
            <a:rPr lang="en-US" sz="1200" i="0" baseline="0" dirty="0"/>
            <a:t>Abstinence is usually unnecessary unless clinically indicated.</a:t>
          </a:r>
          <a:endParaRPr lang="en-US" sz="1200" dirty="0"/>
        </a:p>
      </dgm:t>
    </dgm:pt>
    <dgm:pt modelId="{7D65DE0B-C750-415F-B9C7-D2CF4833F222}" type="parTrans" cxnId="{1A192EAA-985C-4549-92F6-9928980E30AA}">
      <dgm:prSet/>
      <dgm:spPr/>
      <dgm:t>
        <a:bodyPr/>
        <a:lstStyle/>
        <a:p>
          <a:endParaRPr lang="en-US"/>
        </a:p>
      </dgm:t>
    </dgm:pt>
    <dgm:pt modelId="{A2F01091-318D-41A2-83C4-CB27616F02B1}" type="sibTrans" cxnId="{1A192EAA-985C-4549-92F6-9928980E30AA}">
      <dgm:prSet/>
      <dgm:spPr/>
      <dgm:t>
        <a:bodyPr/>
        <a:lstStyle/>
        <a:p>
          <a:endParaRPr lang="en-US"/>
        </a:p>
      </dgm:t>
    </dgm:pt>
    <dgm:pt modelId="{89668FE7-A8FB-4B8A-91D2-3B9AFE6D22AB}">
      <dgm:prSet custT="1"/>
      <dgm:spPr/>
      <dgm:t>
        <a:bodyPr/>
        <a:lstStyle/>
        <a:p>
          <a:endParaRPr lang="en-US" sz="1200" i="0" baseline="0" dirty="0"/>
        </a:p>
        <a:p>
          <a:r>
            <a:rPr lang="en-US" sz="1200" i="0" baseline="0" dirty="0"/>
            <a:t>Example graph position: </a:t>
          </a:r>
          <a:r>
            <a:rPr lang="en-US" sz="1200" i="1" baseline="0" dirty="0"/>
            <a:t>Harm-reduction supportive but low SUD involvement.</a:t>
          </a:r>
          <a:endParaRPr lang="en-US" sz="1200" dirty="0"/>
        </a:p>
      </dgm:t>
    </dgm:pt>
    <dgm:pt modelId="{ABBE5874-6E19-4639-B1F5-52669837E32A}" type="parTrans" cxnId="{C531444B-409B-4EC9-ABFE-62A9BD4F07A9}">
      <dgm:prSet/>
      <dgm:spPr/>
      <dgm:t>
        <a:bodyPr/>
        <a:lstStyle/>
        <a:p>
          <a:endParaRPr lang="en-US"/>
        </a:p>
      </dgm:t>
    </dgm:pt>
    <dgm:pt modelId="{6D562E30-DC8C-4853-8814-F973F7AD5E9F}" type="sibTrans" cxnId="{C531444B-409B-4EC9-ABFE-62A9BD4F07A9}">
      <dgm:prSet/>
      <dgm:spPr/>
      <dgm:t>
        <a:bodyPr/>
        <a:lstStyle/>
        <a:p>
          <a:endParaRPr lang="en-US"/>
        </a:p>
      </dgm:t>
    </dgm:pt>
    <dgm:pt modelId="{772621CC-C838-4421-BF79-C4687426AA7B}" type="pres">
      <dgm:prSet presAssocID="{717321EF-A9DE-48A3-8CE8-76817B283A6E}" presName="Name0" presStyleCnt="0">
        <dgm:presLayoutVars>
          <dgm:dir/>
          <dgm:animLvl val="lvl"/>
          <dgm:resizeHandles val="exact"/>
        </dgm:presLayoutVars>
      </dgm:prSet>
      <dgm:spPr/>
    </dgm:pt>
    <dgm:pt modelId="{AF2DE37F-FB5A-4E49-A922-2FFD556311D4}" type="pres">
      <dgm:prSet presAssocID="{5067B086-913C-4FBA-964A-3C7B13957845}" presName="composite" presStyleCnt="0"/>
      <dgm:spPr/>
    </dgm:pt>
    <dgm:pt modelId="{A74A5824-674C-41DD-AFD6-E5CAC128B35D}" type="pres">
      <dgm:prSet presAssocID="{5067B086-913C-4FBA-964A-3C7B13957845}" presName="parTx" presStyleLbl="alignNode1" presStyleIdx="0" presStyleCnt="4">
        <dgm:presLayoutVars>
          <dgm:chMax val="0"/>
          <dgm:chPref val="0"/>
        </dgm:presLayoutVars>
      </dgm:prSet>
      <dgm:spPr/>
    </dgm:pt>
    <dgm:pt modelId="{A2CDF570-5788-46BB-99A7-FB702377240D}" type="pres">
      <dgm:prSet presAssocID="{5067B086-913C-4FBA-964A-3C7B13957845}" presName="desTx" presStyleLbl="alignAccFollowNode1" presStyleIdx="0" presStyleCnt="4">
        <dgm:presLayoutVars/>
      </dgm:prSet>
      <dgm:spPr/>
    </dgm:pt>
    <dgm:pt modelId="{BD95F4A5-A613-4E55-8DBF-3E9886D8D959}" type="pres">
      <dgm:prSet presAssocID="{CE123272-61EC-4439-B153-BF09CE64B917}" presName="space" presStyleCnt="0"/>
      <dgm:spPr/>
    </dgm:pt>
    <dgm:pt modelId="{F56A8356-1904-4170-BD14-0D16A4399987}" type="pres">
      <dgm:prSet presAssocID="{6C73BFF3-0469-4F8F-B1BF-ECACDFA98C21}" presName="composite" presStyleCnt="0"/>
      <dgm:spPr/>
    </dgm:pt>
    <dgm:pt modelId="{767998D6-A54E-484F-8197-BFD4109094A4}" type="pres">
      <dgm:prSet presAssocID="{6C73BFF3-0469-4F8F-B1BF-ECACDFA98C21}" presName="parTx" presStyleLbl="alignNode1" presStyleIdx="1" presStyleCnt="4">
        <dgm:presLayoutVars>
          <dgm:chMax val="0"/>
          <dgm:chPref val="0"/>
        </dgm:presLayoutVars>
      </dgm:prSet>
      <dgm:spPr/>
    </dgm:pt>
    <dgm:pt modelId="{BE5AC525-E044-4514-A4CA-CFD0568B81B1}" type="pres">
      <dgm:prSet presAssocID="{6C73BFF3-0469-4F8F-B1BF-ECACDFA98C21}" presName="desTx" presStyleLbl="alignAccFollowNode1" presStyleIdx="1" presStyleCnt="4">
        <dgm:presLayoutVars/>
      </dgm:prSet>
      <dgm:spPr/>
    </dgm:pt>
    <dgm:pt modelId="{5DB98F8F-EC1D-47B0-8C05-4269FC0C12DF}" type="pres">
      <dgm:prSet presAssocID="{B6059540-52CC-46F6-8904-7358770368E0}" presName="space" presStyleCnt="0"/>
      <dgm:spPr/>
    </dgm:pt>
    <dgm:pt modelId="{33B733DC-0972-4698-BF7B-AF31871E37A4}" type="pres">
      <dgm:prSet presAssocID="{E7FE9DA1-EBDB-40F2-95BC-9C1819080296}" presName="composite" presStyleCnt="0"/>
      <dgm:spPr/>
    </dgm:pt>
    <dgm:pt modelId="{4A344942-ACD2-48E9-AF12-8973A94E3AC0}" type="pres">
      <dgm:prSet presAssocID="{E7FE9DA1-EBDB-40F2-95BC-9C1819080296}" presName="parTx" presStyleLbl="alignNode1" presStyleIdx="2" presStyleCnt="4">
        <dgm:presLayoutVars>
          <dgm:chMax val="0"/>
          <dgm:chPref val="0"/>
        </dgm:presLayoutVars>
      </dgm:prSet>
      <dgm:spPr/>
    </dgm:pt>
    <dgm:pt modelId="{E2D0E0BA-BEC5-40AE-A065-8AB21B00DE6B}" type="pres">
      <dgm:prSet presAssocID="{E7FE9DA1-EBDB-40F2-95BC-9C1819080296}" presName="desTx" presStyleLbl="alignAccFollowNode1" presStyleIdx="2" presStyleCnt="4">
        <dgm:presLayoutVars/>
      </dgm:prSet>
      <dgm:spPr/>
    </dgm:pt>
    <dgm:pt modelId="{94FC422F-0E2F-48E7-AAA7-5377E3E90867}" type="pres">
      <dgm:prSet presAssocID="{370E90AB-621B-48DB-A631-608A1A73FEC6}" presName="space" presStyleCnt="0"/>
      <dgm:spPr/>
    </dgm:pt>
    <dgm:pt modelId="{91F76530-81DF-4513-8662-E577672D64BD}" type="pres">
      <dgm:prSet presAssocID="{F8047B69-876E-4501-95ED-6137F0A806AB}" presName="composite" presStyleCnt="0"/>
      <dgm:spPr/>
    </dgm:pt>
    <dgm:pt modelId="{3B9E9C85-0F01-421A-A8E8-FA37B828BFFC}" type="pres">
      <dgm:prSet presAssocID="{F8047B69-876E-4501-95ED-6137F0A806AB}" presName="parTx" presStyleLbl="alignNode1" presStyleIdx="3" presStyleCnt="4">
        <dgm:presLayoutVars>
          <dgm:chMax val="0"/>
          <dgm:chPref val="0"/>
        </dgm:presLayoutVars>
      </dgm:prSet>
      <dgm:spPr/>
    </dgm:pt>
    <dgm:pt modelId="{5195F53D-16D6-4D6B-B6AF-537DBC5ABEFF}" type="pres">
      <dgm:prSet presAssocID="{F8047B69-876E-4501-95ED-6137F0A806AB}" presName="desTx" presStyleLbl="alignAccFollowNode1" presStyleIdx="3" presStyleCnt="4">
        <dgm:presLayoutVars/>
      </dgm:prSet>
      <dgm:spPr/>
    </dgm:pt>
  </dgm:ptLst>
  <dgm:cxnLst>
    <dgm:cxn modelId="{5BC91E12-0500-433E-AB90-C45B7DCEDF13}" type="presOf" srcId="{811BCD7B-0EAD-4C95-B680-31385B4DA364}" destId="{BE5AC525-E044-4514-A4CA-CFD0568B81B1}" srcOrd="0" destOrd="0" presId="urn:microsoft.com/office/officeart/2016/7/layout/HorizontalActionList"/>
    <dgm:cxn modelId="{E0A20A1B-24A2-41F0-B888-5E6FE1C738B3}" srcId="{5067B086-913C-4FBA-964A-3C7B13957845}" destId="{C51CAB77-220B-4FE0-9D0C-C6E0B18F748A}" srcOrd="5" destOrd="0" parTransId="{6089F135-71EE-44FA-9DA8-5FA0E4F0501D}" sibTransId="{1C615625-0BB4-4EFC-8F34-37C142087EE0}"/>
    <dgm:cxn modelId="{B15EE81D-C42F-4F07-81A3-836A821D178F}" type="presOf" srcId="{B0467EFC-8F04-4F15-80E6-01475E326DA4}" destId="{BE5AC525-E044-4514-A4CA-CFD0568B81B1}" srcOrd="0" destOrd="2" presId="urn:microsoft.com/office/officeart/2016/7/layout/HorizontalActionList"/>
    <dgm:cxn modelId="{4511E91D-4357-4FF4-B638-71F9797062B0}" srcId="{E7FE9DA1-EBDB-40F2-95BC-9C1819080296}" destId="{852393F1-D088-4A9C-B022-E7CEB0D61795}" srcOrd="0" destOrd="0" parTransId="{1F383C1E-A3F5-4FF9-82BA-C8B021847661}" sibTransId="{4EF3446C-E80E-41DF-A320-6ECFC8875F5D}"/>
    <dgm:cxn modelId="{C8B8C920-885E-4D44-BB41-05BACFCC4C58}" type="presOf" srcId="{E7FE9DA1-EBDB-40F2-95BC-9C1819080296}" destId="{4A344942-ACD2-48E9-AF12-8973A94E3AC0}" srcOrd="0" destOrd="0" presId="urn:microsoft.com/office/officeart/2016/7/layout/HorizontalActionList"/>
    <dgm:cxn modelId="{2CD2DF21-F8C4-42E2-890B-2E5C9AD027EE}" srcId="{E7FE9DA1-EBDB-40F2-95BC-9C1819080296}" destId="{9323D279-5764-4E7D-9E84-D9A7D801B76A}" srcOrd="1" destOrd="0" parTransId="{43B79C34-58E1-4A52-A7E1-DA0F3715D44C}" sibTransId="{0F02D7C0-2E38-48C0-BD2B-625E947934CC}"/>
    <dgm:cxn modelId="{460F2029-4B53-48ED-B34E-2CDC4F8B3767}" srcId="{717321EF-A9DE-48A3-8CE8-76817B283A6E}" destId="{F8047B69-876E-4501-95ED-6137F0A806AB}" srcOrd="3" destOrd="0" parTransId="{51DC13C8-5F36-447D-973B-7F6D836041E2}" sibTransId="{54D75793-BF69-41E5-9240-85627FBC811B}"/>
    <dgm:cxn modelId="{A393472F-F049-4778-9364-2CE484AF591D}" srcId="{F8047B69-876E-4501-95ED-6137F0A806AB}" destId="{74692B3B-BD25-4F68-AEBD-C50D3441F161}" srcOrd="3" destOrd="0" parTransId="{70D7C261-3BA2-468C-B3CF-9296E63BF3B6}" sibTransId="{AA353B41-D0CB-4558-BCE6-13A18F676718}"/>
    <dgm:cxn modelId="{253BC02F-5483-4282-8882-DD21E4897CF5}" type="presOf" srcId="{E887FE4E-B5D4-4AE2-8C20-A2E96D720B81}" destId="{BE5AC525-E044-4514-A4CA-CFD0568B81B1}" srcOrd="0" destOrd="1" presId="urn:microsoft.com/office/officeart/2016/7/layout/HorizontalActionList"/>
    <dgm:cxn modelId="{25506E33-D0FB-4633-BA71-22CB679269D1}" type="presOf" srcId="{6C73BFF3-0469-4F8F-B1BF-ECACDFA98C21}" destId="{767998D6-A54E-484F-8197-BFD4109094A4}" srcOrd="0" destOrd="0" presId="urn:microsoft.com/office/officeart/2016/7/layout/HorizontalActionList"/>
    <dgm:cxn modelId="{275A5436-A126-4467-BCEE-B3D31BC207B8}" type="presOf" srcId="{5D47EADE-E85D-41AB-97C3-4B1A4E3D8DB5}" destId="{E2D0E0BA-BEC5-40AE-A065-8AB21B00DE6B}" srcOrd="0" destOrd="2" presId="urn:microsoft.com/office/officeart/2016/7/layout/HorizontalActionList"/>
    <dgm:cxn modelId="{B33B3437-BB0F-4E41-8519-904ED69C5CEB}" type="presOf" srcId="{F8047B69-876E-4501-95ED-6137F0A806AB}" destId="{3B9E9C85-0F01-421A-A8E8-FA37B828BFFC}" srcOrd="0" destOrd="0" presId="urn:microsoft.com/office/officeart/2016/7/layout/HorizontalActionList"/>
    <dgm:cxn modelId="{3B6FEA3A-7E11-46DF-A994-6342C2862D7D}" srcId="{F8047B69-876E-4501-95ED-6137F0A806AB}" destId="{A3E57519-D926-454F-9889-6DB3F4A33C56}" srcOrd="1" destOrd="0" parTransId="{C8DA4C54-7E3F-401E-8A6A-A14ECDD83A39}" sibTransId="{E8839A78-0CF5-4CF6-96DD-F4B603EB485D}"/>
    <dgm:cxn modelId="{243E823D-E866-4D92-8FA0-722BE5E0C2E2}" srcId="{6C73BFF3-0469-4F8F-B1BF-ECACDFA98C21}" destId="{2926EB44-8F7F-4F2B-89E7-8D0F527F7789}" srcOrd="5" destOrd="0" parTransId="{10A47B6F-E21F-48A0-82B5-D499022A0C56}" sibTransId="{2EB193DA-DFF9-4BD4-B41A-0335A89B1B63}"/>
    <dgm:cxn modelId="{8DA2253F-81E1-4F19-9E75-245351CE2B33}" srcId="{6C73BFF3-0469-4F8F-B1BF-ECACDFA98C21}" destId="{8EC09A0A-60D2-456F-804A-AAD8FB776F77}" srcOrd="3" destOrd="0" parTransId="{A30F7865-F2DC-449A-95A9-7BA1AC280806}" sibTransId="{BFFDA062-8C15-43E5-BDD3-C352119AC434}"/>
    <dgm:cxn modelId="{9175313F-8D25-4832-A0FB-4ABDB42A946E}" type="presOf" srcId="{94064DFF-EEF2-4C78-8089-450731CD107D}" destId="{5195F53D-16D6-4D6B-B6AF-537DBC5ABEFF}" srcOrd="0" destOrd="2" presId="urn:microsoft.com/office/officeart/2016/7/layout/HorizontalActionList"/>
    <dgm:cxn modelId="{19408142-7EE0-48A0-A0C5-A18D84279AF4}" srcId="{6C73BFF3-0469-4F8F-B1BF-ECACDFA98C21}" destId="{E887FE4E-B5D4-4AE2-8C20-A2E96D720B81}" srcOrd="1" destOrd="0" parTransId="{6A30B3C7-8778-48D6-8101-EFE6969B3C46}" sibTransId="{E2817C16-275C-4BB6-BE37-08E4CB578269}"/>
    <dgm:cxn modelId="{55677D44-64F1-4FDE-A991-578FF28F5591}" srcId="{F8047B69-876E-4501-95ED-6137F0A806AB}" destId="{457EAB82-1E32-4F99-91FE-8D5597B37323}" srcOrd="0" destOrd="0" parTransId="{B509FBE4-254C-4102-9E41-A2E2E2224466}" sibTransId="{83155D67-61A7-42ED-93B6-C50B8EB5F752}"/>
    <dgm:cxn modelId="{58FF9444-A773-423D-824F-481E4C99DF39}" srcId="{5067B086-913C-4FBA-964A-3C7B13957845}" destId="{3158CFCA-B00E-453C-B599-BC03D7083434}" srcOrd="0" destOrd="0" parTransId="{B098C72E-FA27-4491-90F4-883A6D55BC8D}" sibTransId="{DDABD5F5-39C7-411D-9527-1101312F12F7}"/>
    <dgm:cxn modelId="{C1728969-5A2D-4705-83AA-14005A524402}" type="presOf" srcId="{3158CFCA-B00E-453C-B599-BC03D7083434}" destId="{A2CDF570-5788-46BB-99A7-FB702377240D}" srcOrd="0" destOrd="0" presId="urn:microsoft.com/office/officeart/2016/7/layout/HorizontalActionList"/>
    <dgm:cxn modelId="{166AE349-3A68-4375-8C3B-8C8598A0D704}" type="presOf" srcId="{BA71D20F-E9F3-49C4-836F-44A2A7D6B2DE}" destId="{A2CDF570-5788-46BB-99A7-FB702377240D}" srcOrd="0" destOrd="3" presId="urn:microsoft.com/office/officeart/2016/7/layout/HorizontalActionList"/>
    <dgm:cxn modelId="{C531444B-409B-4EC9-ABFE-62A9BD4F07A9}" srcId="{F8047B69-876E-4501-95ED-6137F0A806AB}" destId="{89668FE7-A8FB-4B8A-91D2-3B9AFE6D22AB}" srcOrd="5" destOrd="0" parTransId="{ABBE5874-6E19-4639-B1F5-52669837E32A}" sibTransId="{6D562E30-DC8C-4853-8814-F973F7AD5E9F}"/>
    <dgm:cxn modelId="{7C70996D-C815-4D47-936B-25484BA5D00B}" type="presOf" srcId="{6B3DDA9C-8122-4F17-86EB-5EFD8A8C902F}" destId="{E2D0E0BA-BEC5-40AE-A065-8AB21B00DE6B}" srcOrd="0" destOrd="4" presId="urn:microsoft.com/office/officeart/2016/7/layout/HorizontalActionList"/>
    <dgm:cxn modelId="{B826D350-719E-497E-A533-703069BDE8BC}" srcId="{5067B086-913C-4FBA-964A-3C7B13957845}" destId="{16FA2A92-8EA4-4E4D-852D-9624B88AA4DD}" srcOrd="4" destOrd="0" parTransId="{B4081CDD-3C67-45C5-AC31-8E214A0228AE}" sibTransId="{17B63DB3-1855-4720-9B62-B4D674555017}"/>
    <dgm:cxn modelId="{2BDAF155-134F-467B-92A6-F9486E47BDDB}" type="presOf" srcId="{457EAB82-1E32-4F99-91FE-8D5597B37323}" destId="{5195F53D-16D6-4D6B-B6AF-537DBC5ABEFF}" srcOrd="0" destOrd="0" presId="urn:microsoft.com/office/officeart/2016/7/layout/HorizontalActionList"/>
    <dgm:cxn modelId="{BAFE4B56-C97F-41C6-B74F-2095026F17A9}" type="presOf" srcId="{717321EF-A9DE-48A3-8CE8-76817B283A6E}" destId="{772621CC-C838-4421-BF79-C4687426AA7B}" srcOrd="0" destOrd="0" presId="urn:microsoft.com/office/officeart/2016/7/layout/HorizontalActionList"/>
    <dgm:cxn modelId="{B74EC776-C97B-4CA8-ABB1-CA07E99BB333}" srcId="{5067B086-913C-4FBA-964A-3C7B13957845}" destId="{FB1823C7-AC5B-4ED5-A4B0-AFC0650C9D13}" srcOrd="2" destOrd="0" parTransId="{CDD5E128-D9B5-455E-9D42-E0112BB3CB44}" sibTransId="{57300CF1-6C09-4AE8-8AE2-1A2FAB0989CF}"/>
    <dgm:cxn modelId="{7055EA7C-9D0B-4926-A7A6-FD3081CCF554}" type="presOf" srcId="{8EC09A0A-60D2-456F-804A-AAD8FB776F77}" destId="{BE5AC525-E044-4514-A4CA-CFD0568B81B1}" srcOrd="0" destOrd="3" presId="urn:microsoft.com/office/officeart/2016/7/layout/HorizontalActionList"/>
    <dgm:cxn modelId="{412FD780-AFE7-4242-BA3A-8013EB144B0A}" srcId="{6C73BFF3-0469-4F8F-B1BF-ECACDFA98C21}" destId="{811BCD7B-0EAD-4C95-B680-31385B4DA364}" srcOrd="0" destOrd="0" parTransId="{64E56D96-F1F7-44BC-901C-A11180C54EEF}" sibTransId="{04642E1A-BEAF-4C08-974B-0E595BB804E7}"/>
    <dgm:cxn modelId="{C471D587-4F16-4401-8C69-845FB937AE6E}" type="presOf" srcId="{CC08851F-7800-4743-85E2-6CE40E2E1698}" destId="{5195F53D-16D6-4D6B-B6AF-537DBC5ABEFF}" srcOrd="0" destOrd="4" presId="urn:microsoft.com/office/officeart/2016/7/layout/HorizontalActionList"/>
    <dgm:cxn modelId="{53D80E8B-1D48-4153-923A-E209EF7CD109}" srcId="{E7FE9DA1-EBDB-40F2-95BC-9C1819080296}" destId="{5D47EADE-E85D-41AB-97C3-4B1A4E3D8DB5}" srcOrd="2" destOrd="0" parTransId="{5C735663-A9E3-4943-BAEC-C6B00CFBE8C4}" sibTransId="{A7FC067C-4D9B-44C7-83EB-33150D0388B0}"/>
    <dgm:cxn modelId="{EEC6458C-BE94-474E-9FC9-E328374F7EA9}" srcId="{5067B086-913C-4FBA-964A-3C7B13957845}" destId="{B474D923-79CE-455E-A560-9EEC02AF84EC}" srcOrd="1" destOrd="0" parTransId="{7C333452-0249-404C-84EC-C5B02F0EA409}" sibTransId="{4A41AB31-880E-402E-9397-DD59E430C43E}"/>
    <dgm:cxn modelId="{5FE33892-21E8-457D-9B27-980D0F0C803A}" srcId="{717321EF-A9DE-48A3-8CE8-76817B283A6E}" destId="{E7FE9DA1-EBDB-40F2-95BC-9C1819080296}" srcOrd="2" destOrd="0" parTransId="{012EDE7A-9EDC-49E1-81A4-6DDCF32F4228}" sibTransId="{370E90AB-621B-48DB-A631-608A1A73FEC6}"/>
    <dgm:cxn modelId="{7A3A4C95-C233-42B5-88D8-5D3341F8D277}" type="presOf" srcId="{2926EB44-8F7F-4F2B-89E7-8D0F527F7789}" destId="{BE5AC525-E044-4514-A4CA-CFD0568B81B1}" srcOrd="0" destOrd="5" presId="urn:microsoft.com/office/officeart/2016/7/layout/HorizontalActionList"/>
    <dgm:cxn modelId="{FEC75A9E-2F2C-4F2A-BB96-74AF1DEC0B4A}" type="presOf" srcId="{74692B3B-BD25-4F68-AEBD-C50D3441F161}" destId="{5195F53D-16D6-4D6B-B6AF-537DBC5ABEFF}" srcOrd="0" destOrd="3" presId="urn:microsoft.com/office/officeart/2016/7/layout/HorizontalActionList"/>
    <dgm:cxn modelId="{F0FF9AA3-1C34-4F76-8D0C-CB18378B7A08}" srcId="{717321EF-A9DE-48A3-8CE8-76817B283A6E}" destId="{5067B086-913C-4FBA-964A-3C7B13957845}" srcOrd="0" destOrd="0" parTransId="{7FBEC5B6-B70F-4A39-8352-BEC1BEDCC224}" sibTransId="{CE123272-61EC-4439-B153-BF09CE64B917}"/>
    <dgm:cxn modelId="{EB83C4A5-097C-4D68-BF71-CDB6C84C86DC}" type="presOf" srcId="{FB1823C7-AC5B-4ED5-A4B0-AFC0650C9D13}" destId="{A2CDF570-5788-46BB-99A7-FB702377240D}" srcOrd="0" destOrd="2" presId="urn:microsoft.com/office/officeart/2016/7/layout/HorizontalActionList"/>
    <dgm:cxn modelId="{5D6A62A7-53A8-47DC-9EFD-968D793542E5}" srcId="{5067B086-913C-4FBA-964A-3C7B13957845}" destId="{BA71D20F-E9F3-49C4-836F-44A2A7D6B2DE}" srcOrd="3" destOrd="0" parTransId="{8D100FAF-7AE4-49BE-9EF0-89ECB5F92F6A}" sibTransId="{00ECC8D7-5F06-4EAF-B862-F6C29E9B381F}"/>
    <dgm:cxn modelId="{1A192EAA-985C-4549-92F6-9928980E30AA}" srcId="{F8047B69-876E-4501-95ED-6137F0A806AB}" destId="{CC08851F-7800-4743-85E2-6CE40E2E1698}" srcOrd="4" destOrd="0" parTransId="{7D65DE0B-C750-415F-B9C7-D2CF4833F222}" sibTransId="{A2F01091-318D-41A2-83C4-CB27616F02B1}"/>
    <dgm:cxn modelId="{6DDBA5AA-310C-45BB-B3CA-19ED6E5B56E0}" srcId="{717321EF-A9DE-48A3-8CE8-76817B283A6E}" destId="{6C73BFF3-0469-4F8F-B1BF-ECACDFA98C21}" srcOrd="1" destOrd="0" parTransId="{A25EA33D-64CC-4979-BA66-9DC5B28418C6}" sibTransId="{B6059540-52CC-46F6-8904-7358770368E0}"/>
    <dgm:cxn modelId="{F9DEF7AC-9261-408A-8447-931E328F537A}" type="presOf" srcId="{C51CAB77-220B-4FE0-9D0C-C6E0B18F748A}" destId="{A2CDF570-5788-46BB-99A7-FB702377240D}" srcOrd="0" destOrd="5" presId="urn:microsoft.com/office/officeart/2016/7/layout/HorizontalActionList"/>
    <dgm:cxn modelId="{7351AFAE-7131-4DFD-9282-8093802F2CAE}" type="presOf" srcId="{16FA2A92-8EA4-4E4D-852D-9624B88AA4DD}" destId="{A2CDF570-5788-46BB-99A7-FB702377240D}" srcOrd="0" destOrd="4" presId="urn:microsoft.com/office/officeart/2016/7/layout/HorizontalActionList"/>
    <dgm:cxn modelId="{50FC64B0-3807-4D48-89ED-B84486B00819}" srcId="{6C73BFF3-0469-4F8F-B1BF-ECACDFA98C21}" destId="{621A722B-523E-41DB-90DB-022CA80F7B38}" srcOrd="4" destOrd="0" parTransId="{50A2F533-44ED-4723-A355-9C23D35113E8}" sibTransId="{2EC5F088-6FED-4325-B104-03D3FACA2F0B}"/>
    <dgm:cxn modelId="{AA93BBBB-9BF0-4A92-9379-FA6D71E02C49}" srcId="{E7FE9DA1-EBDB-40F2-95BC-9C1819080296}" destId="{20DEBBA3-BBDD-4901-BA68-FF11BFD0EEDE}" srcOrd="5" destOrd="0" parTransId="{E9CBF42B-69F3-4628-AF51-1556FEC6D623}" sibTransId="{EA9DEBE6-E176-459E-8E5F-870EB982ADD7}"/>
    <dgm:cxn modelId="{0B7930BC-23CF-4583-AEC8-C09ACFDE3332}" type="presOf" srcId="{9323D279-5764-4E7D-9E84-D9A7D801B76A}" destId="{E2D0E0BA-BEC5-40AE-A065-8AB21B00DE6B}" srcOrd="0" destOrd="1" presId="urn:microsoft.com/office/officeart/2016/7/layout/HorizontalActionList"/>
    <dgm:cxn modelId="{911E39BD-9BF2-4639-8BC5-5E60050197A2}" type="presOf" srcId="{621A722B-523E-41DB-90DB-022CA80F7B38}" destId="{BE5AC525-E044-4514-A4CA-CFD0568B81B1}" srcOrd="0" destOrd="4" presId="urn:microsoft.com/office/officeart/2016/7/layout/HorizontalActionList"/>
    <dgm:cxn modelId="{75E003C0-05AF-4BB3-BE2B-32CA6F3E2EFA}" type="presOf" srcId="{B474D923-79CE-455E-A560-9EEC02AF84EC}" destId="{A2CDF570-5788-46BB-99A7-FB702377240D}" srcOrd="0" destOrd="1" presId="urn:microsoft.com/office/officeart/2016/7/layout/HorizontalActionList"/>
    <dgm:cxn modelId="{17C822C2-59E5-4438-B6E3-6980736182AC}" type="presOf" srcId="{A3E57519-D926-454F-9889-6DB3F4A33C56}" destId="{5195F53D-16D6-4D6B-B6AF-537DBC5ABEFF}" srcOrd="0" destOrd="1" presId="urn:microsoft.com/office/officeart/2016/7/layout/HorizontalActionList"/>
    <dgm:cxn modelId="{E7346AC9-89B9-495F-9B74-E068C3D51DD1}" type="presOf" srcId="{20DEBBA3-BBDD-4901-BA68-FF11BFD0EEDE}" destId="{E2D0E0BA-BEC5-40AE-A065-8AB21B00DE6B}" srcOrd="0" destOrd="5" presId="urn:microsoft.com/office/officeart/2016/7/layout/HorizontalActionList"/>
    <dgm:cxn modelId="{53E9DBD7-7FED-4158-BF0D-EB363E0C13D1}" srcId="{E7FE9DA1-EBDB-40F2-95BC-9C1819080296}" destId="{2BB0C078-E97A-4BC2-901A-6FBB1C5DE8A2}" srcOrd="3" destOrd="0" parTransId="{AB015B5E-630D-4CFD-B1D6-0E4AD0E89F13}" sibTransId="{67313B7C-BAA9-4D2E-9828-37BC3C16CAAA}"/>
    <dgm:cxn modelId="{F01B74E0-AD1C-4F05-9653-40D11A99304C}" type="presOf" srcId="{89668FE7-A8FB-4B8A-91D2-3B9AFE6D22AB}" destId="{5195F53D-16D6-4D6B-B6AF-537DBC5ABEFF}" srcOrd="0" destOrd="5" presId="urn:microsoft.com/office/officeart/2016/7/layout/HorizontalActionList"/>
    <dgm:cxn modelId="{1C2897E5-4799-49D0-86B2-9B0FE20A45C1}" srcId="{6C73BFF3-0469-4F8F-B1BF-ECACDFA98C21}" destId="{B0467EFC-8F04-4F15-80E6-01475E326DA4}" srcOrd="2" destOrd="0" parTransId="{3CC63B57-0334-4C63-A62C-18941C446731}" sibTransId="{E52A37F3-3920-4ED6-B467-72233971E167}"/>
    <dgm:cxn modelId="{80FCB8ED-DF87-4EF0-858B-B806496A4751}" type="presOf" srcId="{2BB0C078-E97A-4BC2-901A-6FBB1C5DE8A2}" destId="{E2D0E0BA-BEC5-40AE-A065-8AB21B00DE6B}" srcOrd="0" destOrd="3" presId="urn:microsoft.com/office/officeart/2016/7/layout/HorizontalActionList"/>
    <dgm:cxn modelId="{120E17EE-79EF-464A-A37E-591F9D4836B6}" srcId="{E7FE9DA1-EBDB-40F2-95BC-9C1819080296}" destId="{6B3DDA9C-8122-4F17-86EB-5EFD8A8C902F}" srcOrd="4" destOrd="0" parTransId="{2843FE9F-8010-4BD8-8FC9-43735184325A}" sibTransId="{CFAE5AE6-1DD5-4B60-877A-A63EB7344208}"/>
    <dgm:cxn modelId="{BA4400F1-6BDD-488E-9F23-7D3990B4079D}" srcId="{F8047B69-876E-4501-95ED-6137F0A806AB}" destId="{94064DFF-EEF2-4C78-8089-450731CD107D}" srcOrd="2" destOrd="0" parTransId="{ED55F78F-05B3-4AE3-B04E-3E64ABCEF219}" sibTransId="{712C8D8B-F03E-46A6-B915-E14B3F0ABF45}"/>
    <dgm:cxn modelId="{A32C8AF3-4F3E-4FA7-97CE-983F72DF5EE6}" type="presOf" srcId="{5067B086-913C-4FBA-964A-3C7B13957845}" destId="{A74A5824-674C-41DD-AFD6-E5CAC128B35D}" srcOrd="0" destOrd="0" presId="urn:microsoft.com/office/officeart/2016/7/layout/HorizontalActionList"/>
    <dgm:cxn modelId="{114059F8-B014-48A7-A26A-2354BA0ECED7}" type="presOf" srcId="{852393F1-D088-4A9C-B022-E7CEB0D61795}" destId="{E2D0E0BA-BEC5-40AE-A065-8AB21B00DE6B}" srcOrd="0" destOrd="0" presId="urn:microsoft.com/office/officeart/2016/7/layout/HorizontalActionList"/>
    <dgm:cxn modelId="{087B56C8-6AF1-4AF3-925A-7EB1ECD138DC}" type="presParOf" srcId="{772621CC-C838-4421-BF79-C4687426AA7B}" destId="{AF2DE37F-FB5A-4E49-A922-2FFD556311D4}" srcOrd="0" destOrd="0" presId="urn:microsoft.com/office/officeart/2016/7/layout/HorizontalActionList"/>
    <dgm:cxn modelId="{1D1C3D3F-039D-4589-859F-D61D26C5EA4C}" type="presParOf" srcId="{AF2DE37F-FB5A-4E49-A922-2FFD556311D4}" destId="{A74A5824-674C-41DD-AFD6-E5CAC128B35D}" srcOrd="0" destOrd="0" presId="urn:microsoft.com/office/officeart/2016/7/layout/HorizontalActionList"/>
    <dgm:cxn modelId="{C6B52696-DB99-4B25-86D7-17064D0AA3FF}" type="presParOf" srcId="{AF2DE37F-FB5A-4E49-A922-2FFD556311D4}" destId="{A2CDF570-5788-46BB-99A7-FB702377240D}" srcOrd="1" destOrd="0" presId="urn:microsoft.com/office/officeart/2016/7/layout/HorizontalActionList"/>
    <dgm:cxn modelId="{C0BF6FDA-3FDE-4217-B902-5B4574DB3FBC}" type="presParOf" srcId="{772621CC-C838-4421-BF79-C4687426AA7B}" destId="{BD95F4A5-A613-4E55-8DBF-3E9886D8D959}" srcOrd="1" destOrd="0" presId="urn:microsoft.com/office/officeart/2016/7/layout/HorizontalActionList"/>
    <dgm:cxn modelId="{241B85A0-EBBA-4310-882C-8EBAAC08428D}" type="presParOf" srcId="{772621CC-C838-4421-BF79-C4687426AA7B}" destId="{F56A8356-1904-4170-BD14-0D16A4399987}" srcOrd="2" destOrd="0" presId="urn:microsoft.com/office/officeart/2016/7/layout/HorizontalActionList"/>
    <dgm:cxn modelId="{9184AA77-5FD8-4640-AF2C-BE2D86842868}" type="presParOf" srcId="{F56A8356-1904-4170-BD14-0D16A4399987}" destId="{767998D6-A54E-484F-8197-BFD4109094A4}" srcOrd="0" destOrd="0" presId="urn:microsoft.com/office/officeart/2016/7/layout/HorizontalActionList"/>
    <dgm:cxn modelId="{AD9467D4-F3F9-4C48-95D6-6F5A0A655721}" type="presParOf" srcId="{F56A8356-1904-4170-BD14-0D16A4399987}" destId="{BE5AC525-E044-4514-A4CA-CFD0568B81B1}" srcOrd="1" destOrd="0" presId="urn:microsoft.com/office/officeart/2016/7/layout/HorizontalActionList"/>
    <dgm:cxn modelId="{8D0A2FC1-59E3-45D2-816A-8D92830FA226}" type="presParOf" srcId="{772621CC-C838-4421-BF79-C4687426AA7B}" destId="{5DB98F8F-EC1D-47B0-8C05-4269FC0C12DF}" srcOrd="3" destOrd="0" presId="urn:microsoft.com/office/officeart/2016/7/layout/HorizontalActionList"/>
    <dgm:cxn modelId="{7FE465A3-D0B6-477B-9965-7E092A52B742}" type="presParOf" srcId="{772621CC-C838-4421-BF79-C4687426AA7B}" destId="{33B733DC-0972-4698-BF7B-AF31871E37A4}" srcOrd="4" destOrd="0" presId="urn:microsoft.com/office/officeart/2016/7/layout/HorizontalActionList"/>
    <dgm:cxn modelId="{9E0BB7E6-B1D6-4907-A97F-7D501FEE2DBA}" type="presParOf" srcId="{33B733DC-0972-4698-BF7B-AF31871E37A4}" destId="{4A344942-ACD2-48E9-AF12-8973A94E3AC0}" srcOrd="0" destOrd="0" presId="urn:microsoft.com/office/officeart/2016/7/layout/HorizontalActionList"/>
    <dgm:cxn modelId="{E182C781-38F4-45CA-AC3D-705B3A9AFFE2}" type="presParOf" srcId="{33B733DC-0972-4698-BF7B-AF31871E37A4}" destId="{E2D0E0BA-BEC5-40AE-A065-8AB21B00DE6B}" srcOrd="1" destOrd="0" presId="urn:microsoft.com/office/officeart/2016/7/layout/HorizontalActionList"/>
    <dgm:cxn modelId="{7AFD157F-99B7-4151-80E4-2D98CB22B5A3}" type="presParOf" srcId="{772621CC-C838-4421-BF79-C4687426AA7B}" destId="{94FC422F-0E2F-48E7-AAA7-5377E3E90867}" srcOrd="5" destOrd="0" presId="urn:microsoft.com/office/officeart/2016/7/layout/HorizontalActionList"/>
    <dgm:cxn modelId="{F40C24AC-F167-485D-8593-DD46C8312706}" type="presParOf" srcId="{772621CC-C838-4421-BF79-C4687426AA7B}" destId="{91F76530-81DF-4513-8662-E577672D64BD}" srcOrd="6" destOrd="0" presId="urn:microsoft.com/office/officeart/2016/7/layout/HorizontalActionList"/>
    <dgm:cxn modelId="{D66F4513-6125-4A2A-86CF-2BD0CBAE32A1}" type="presParOf" srcId="{91F76530-81DF-4513-8662-E577672D64BD}" destId="{3B9E9C85-0F01-421A-A8E8-FA37B828BFFC}" srcOrd="0" destOrd="0" presId="urn:microsoft.com/office/officeart/2016/7/layout/HorizontalActionList"/>
    <dgm:cxn modelId="{5D0101B4-1481-49B0-BFF5-6ED7E18D2AC7}" type="presParOf" srcId="{91F76530-81DF-4513-8662-E577672D64BD}" destId="{5195F53D-16D6-4D6B-B6AF-537DBC5ABEFF}"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FFE9F-68F3-4D51-96AD-A6260379AC75}">
      <dsp:nvSpPr>
        <dsp:cNvPr id="0" name=""/>
        <dsp:cNvSpPr/>
      </dsp:nvSpPr>
      <dsp:spPr>
        <a:xfrm>
          <a:off x="0" y="66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C319DE-DC43-4E25-85EE-908F0DF163BC}">
      <dsp:nvSpPr>
        <dsp:cNvPr id="0" name=""/>
        <dsp:cNvSpPr/>
      </dsp:nvSpPr>
      <dsp:spPr>
        <a:xfrm>
          <a:off x="0" y="665"/>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Among Americans aged 12 years and older, 47.7 million were current illegal drug users (used within the last 30 days) as of 2023.</a:t>
          </a:r>
        </a:p>
      </dsp:txBody>
      <dsp:txXfrm>
        <a:off x="0" y="665"/>
        <a:ext cx="6666833" cy="545258"/>
      </dsp:txXfrm>
    </dsp:sp>
    <dsp:sp modelId="{B8B6A85D-2689-4494-A332-E22EDA652C42}">
      <dsp:nvSpPr>
        <dsp:cNvPr id="0" name=""/>
        <dsp:cNvSpPr/>
      </dsp:nvSpPr>
      <dsp:spPr>
        <a:xfrm>
          <a:off x="0" y="545924"/>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375698-BE15-4A03-BABC-823FCC45A5D6}">
      <dsp:nvSpPr>
        <dsp:cNvPr id="0" name=""/>
        <dsp:cNvSpPr/>
      </dsp:nvSpPr>
      <dsp:spPr>
        <a:xfrm>
          <a:off x="0" y="545924"/>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16.8% of Americans 12 and over used drugs in the last month, a 1.9% increase year-over-year (YoY).</a:t>
          </a:r>
        </a:p>
      </dsp:txBody>
      <dsp:txXfrm>
        <a:off x="0" y="545924"/>
        <a:ext cx="6666833" cy="545258"/>
      </dsp:txXfrm>
    </dsp:sp>
    <dsp:sp modelId="{230ADD07-73F7-4438-BEA1-8F37C93695CD}">
      <dsp:nvSpPr>
        <dsp:cNvPr id="0" name=""/>
        <dsp:cNvSpPr/>
      </dsp:nvSpPr>
      <dsp:spPr>
        <a:xfrm>
          <a:off x="0" y="109118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1F3AFD-A458-444E-8EF7-BCA960F1B223}">
      <dsp:nvSpPr>
        <dsp:cNvPr id="0" name=""/>
        <dsp:cNvSpPr/>
      </dsp:nvSpPr>
      <dsp:spPr>
        <a:xfrm>
          <a:off x="0" y="1091183"/>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70.5 million or 24.9% of people 12 and over have used illegal drugs or misused prescription drugs within the last year.</a:t>
          </a:r>
        </a:p>
      </dsp:txBody>
      <dsp:txXfrm>
        <a:off x="0" y="1091183"/>
        <a:ext cx="6666833" cy="545258"/>
      </dsp:txXfrm>
    </dsp:sp>
    <dsp:sp modelId="{FE0A803D-5C13-4C03-8AAB-B0643F8754E1}">
      <dsp:nvSpPr>
        <dsp:cNvPr id="0" name=""/>
        <dsp:cNvSpPr/>
      </dsp:nvSpPr>
      <dsp:spPr>
        <a:xfrm>
          <a:off x="0" y="1636442"/>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8D5F0D-B958-4E14-88D8-A4C3DBA40613}">
      <dsp:nvSpPr>
        <dsp:cNvPr id="0" name=""/>
        <dsp:cNvSpPr/>
      </dsp:nvSpPr>
      <dsp:spPr>
        <a:xfrm>
          <a:off x="0" y="1636442"/>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145.1 million people aged 12 and over have illicitly used drugs in their lifetime.</a:t>
          </a:r>
        </a:p>
      </dsp:txBody>
      <dsp:txXfrm>
        <a:off x="0" y="1636442"/>
        <a:ext cx="6666833" cy="545258"/>
      </dsp:txXfrm>
    </dsp:sp>
    <dsp:sp modelId="{B69D2433-8C74-4650-968A-32D36BB39599}">
      <dsp:nvSpPr>
        <dsp:cNvPr id="0" name=""/>
        <dsp:cNvSpPr/>
      </dsp:nvSpPr>
      <dsp:spPr>
        <a:xfrm>
          <a:off x="0" y="218170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0B0E1C-BD08-4AE2-9EBB-7776B939A1D9}">
      <dsp:nvSpPr>
        <dsp:cNvPr id="0" name=""/>
        <dsp:cNvSpPr/>
      </dsp:nvSpPr>
      <dsp:spPr>
        <a:xfrm>
          <a:off x="0" y="2181701"/>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1.15 million- Drug overdoses have killed over 1 million people in the U.S. alone since 1999.</a:t>
          </a:r>
        </a:p>
      </dsp:txBody>
      <dsp:txXfrm>
        <a:off x="0" y="2181701"/>
        <a:ext cx="6666833" cy="545258"/>
      </dsp:txXfrm>
    </dsp:sp>
    <dsp:sp modelId="{4F8E24F3-5DC5-4174-A182-F4E818E7E1ED}">
      <dsp:nvSpPr>
        <dsp:cNvPr id="0" name=""/>
        <dsp:cNvSpPr/>
      </dsp:nvSpPr>
      <dsp:spPr>
        <a:xfrm>
          <a:off x="0" y="2726959"/>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5D6E95-7EBC-4ACE-A960-61E5942589FB}">
      <dsp:nvSpPr>
        <dsp:cNvPr id="0" name=""/>
        <dsp:cNvSpPr/>
      </dsp:nvSpPr>
      <dsp:spPr>
        <a:xfrm>
          <a:off x="0" y="2726960"/>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134.7 million Americans 12 and have consumed alcohol in the past month.</a:t>
          </a:r>
        </a:p>
      </dsp:txBody>
      <dsp:txXfrm>
        <a:off x="0" y="2726960"/>
        <a:ext cx="6666833" cy="545258"/>
      </dsp:txXfrm>
    </dsp:sp>
    <dsp:sp modelId="{8414A0A2-8B17-4E88-B742-1E08A779FEFC}">
      <dsp:nvSpPr>
        <dsp:cNvPr id="0" name=""/>
        <dsp:cNvSpPr/>
      </dsp:nvSpPr>
      <dsp:spPr>
        <a:xfrm>
          <a:off x="0" y="327221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0CDBDE-DA00-4D72-AA89-3820F965D9C9}">
      <dsp:nvSpPr>
        <dsp:cNvPr id="0" name=""/>
        <dsp:cNvSpPr/>
      </dsp:nvSpPr>
      <dsp:spPr>
        <a:xfrm>
          <a:off x="0" y="3272218"/>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28.9 million or 21.5% of Americans who have consumed alcohol in the past month have an alcohol use disorder.</a:t>
          </a:r>
        </a:p>
      </dsp:txBody>
      <dsp:txXfrm>
        <a:off x="0" y="3272218"/>
        <a:ext cx="6666833" cy="545258"/>
      </dsp:txXfrm>
    </dsp:sp>
    <dsp:sp modelId="{860E64A0-789C-4D36-89D5-68C21D02B934}">
      <dsp:nvSpPr>
        <dsp:cNvPr id="0" name=""/>
        <dsp:cNvSpPr/>
      </dsp:nvSpPr>
      <dsp:spPr>
        <a:xfrm>
          <a:off x="0" y="3817477"/>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B0C7CA-6FD9-455B-94F9-F1EBB3A35E1E}">
      <dsp:nvSpPr>
        <dsp:cNvPr id="0" name=""/>
        <dsp:cNvSpPr/>
      </dsp:nvSpPr>
      <dsp:spPr>
        <a:xfrm>
          <a:off x="0" y="3817477"/>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64.4 million people have used tobacco or nicotine vaping products within the past month.</a:t>
          </a:r>
        </a:p>
      </dsp:txBody>
      <dsp:txXfrm>
        <a:off x="0" y="3817477"/>
        <a:ext cx="6666833" cy="545258"/>
      </dsp:txXfrm>
    </dsp:sp>
    <dsp:sp modelId="{6D9CB601-D2C1-4147-AC6F-5F90834F300E}">
      <dsp:nvSpPr>
        <dsp:cNvPr id="0" name=""/>
        <dsp:cNvSpPr/>
      </dsp:nvSpPr>
      <dsp:spPr>
        <a:xfrm>
          <a:off x="0" y="436273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01E171-8067-4745-9AF8-D73C6E3F92F0}">
      <dsp:nvSpPr>
        <dsp:cNvPr id="0" name=""/>
        <dsp:cNvSpPr/>
      </dsp:nvSpPr>
      <dsp:spPr>
        <a:xfrm>
          <a:off x="0" y="4362736"/>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38.6% of illegal drug users have a drug disorder.</a:t>
          </a:r>
        </a:p>
      </dsp:txBody>
      <dsp:txXfrm>
        <a:off x="0" y="4362736"/>
        <a:ext cx="6666833" cy="545258"/>
      </dsp:txXfrm>
    </dsp:sp>
    <dsp:sp modelId="{BCBC7D43-6331-42EF-8BD8-CA047CA61F20}">
      <dsp:nvSpPr>
        <dsp:cNvPr id="0" name=""/>
        <dsp:cNvSpPr/>
      </dsp:nvSpPr>
      <dsp:spPr>
        <a:xfrm>
          <a:off x="0" y="490799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240F89-47C0-47A1-A6A6-21C823162C27}">
      <dsp:nvSpPr>
        <dsp:cNvPr id="0" name=""/>
        <dsp:cNvSpPr/>
      </dsp:nvSpPr>
      <dsp:spPr>
        <a:xfrm>
          <a:off x="0" y="4907995"/>
          <a:ext cx="6666833" cy="54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21.6% of those with drug disorders have an opioid disorder; this includes prescription pain relievers or “painkillers” and heroin).</a:t>
          </a:r>
        </a:p>
      </dsp:txBody>
      <dsp:txXfrm>
        <a:off x="0" y="4907995"/>
        <a:ext cx="6666833" cy="5452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46E80-11D4-4B2F-9902-42138C939E4A}">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7CFBE5-9BD1-4040-9D7F-0B6F60CFE2A4}">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“Never doubt that a small group of thoughtful, committed citizens can change the world; indeed, it’s the only thing that ever has.”</a:t>
          </a:r>
        </a:p>
      </dsp:txBody>
      <dsp:txXfrm>
        <a:off x="0" y="0"/>
        <a:ext cx="6666833" cy="2726960"/>
      </dsp:txXfrm>
    </dsp:sp>
    <dsp:sp modelId="{84BA0A0B-5662-4BF0-ACFA-84949420CCBB}">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745DF3-0BC8-4D35-8EE1-FA8D96E15C5C}">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Margaret Mead</a:t>
          </a:r>
          <a:endParaRPr lang="en-US" sz="3500" kern="1200"/>
        </a:p>
      </dsp:txBody>
      <dsp:txXfrm>
        <a:off x="0" y="2726960"/>
        <a:ext cx="6666833" cy="272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4AD0-ED9C-403D-86F7-A0BCF9844DBB}">
      <dsp:nvSpPr>
        <dsp:cNvPr id="0" name=""/>
        <dsp:cNvSpPr/>
      </dsp:nvSpPr>
      <dsp:spPr>
        <a:xfrm>
          <a:off x="0" y="9005"/>
          <a:ext cx="6666833" cy="6633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Both Are Diagnosable Clinical Conditions</a:t>
          </a:r>
        </a:p>
      </dsp:txBody>
      <dsp:txXfrm>
        <a:off x="32384" y="41389"/>
        <a:ext cx="6602065" cy="598621"/>
      </dsp:txXfrm>
    </dsp:sp>
    <dsp:sp modelId="{D2084048-643B-47D8-9250-6D24713B492D}">
      <dsp:nvSpPr>
        <dsp:cNvPr id="0" name=""/>
        <dsp:cNvSpPr/>
      </dsp:nvSpPr>
      <dsp:spPr>
        <a:xfrm>
          <a:off x="0" y="672395"/>
          <a:ext cx="6666833"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Both conditions are defined as clinically significant syndromes that involve:</a:t>
          </a:r>
        </a:p>
        <a:p>
          <a:pPr marL="228600" lvl="1" indent="-228600" algn="l" defTabSz="933450">
            <a:lnSpc>
              <a:spcPct val="90000"/>
            </a:lnSpc>
            <a:spcBef>
              <a:spcPct val="0"/>
            </a:spcBef>
            <a:spcAft>
              <a:spcPct val="20000"/>
            </a:spcAft>
            <a:buChar char="•"/>
          </a:pPr>
          <a:r>
            <a:rPr lang="en-US" sz="2100" kern="1200"/>
            <a:t>Disturbances in behavior, cognition, or emotional regulation</a:t>
          </a:r>
        </a:p>
        <a:p>
          <a:pPr marL="228600" lvl="1" indent="-228600" algn="l" defTabSz="933450">
            <a:lnSpc>
              <a:spcPct val="90000"/>
            </a:lnSpc>
            <a:spcBef>
              <a:spcPct val="0"/>
            </a:spcBef>
            <a:spcAft>
              <a:spcPct val="20000"/>
            </a:spcAft>
            <a:buChar char="•"/>
          </a:pPr>
          <a:r>
            <a:rPr lang="en-US" sz="2100" kern="1200"/>
            <a:t>Clinically significant distress or impairment in functioning</a:t>
          </a:r>
        </a:p>
        <a:p>
          <a:pPr marL="228600" lvl="1" indent="-228600" algn="l" defTabSz="933450">
            <a:lnSpc>
              <a:spcPct val="90000"/>
            </a:lnSpc>
            <a:spcBef>
              <a:spcPct val="0"/>
            </a:spcBef>
            <a:spcAft>
              <a:spcPct val="20000"/>
            </a:spcAft>
            <a:buChar char="•"/>
          </a:pPr>
          <a:r>
            <a:rPr lang="en-US" sz="2100" kern="1200"/>
            <a:t>Both must meet specific diagnostic criteria in the DSM-5-TR.</a:t>
          </a:r>
        </a:p>
      </dsp:txBody>
      <dsp:txXfrm>
        <a:off x="0" y="672395"/>
        <a:ext cx="6666833" cy="2626829"/>
      </dsp:txXfrm>
    </dsp:sp>
    <dsp:sp modelId="{D783A2C9-44F6-432B-B3DE-2D25AC3634BA}">
      <dsp:nvSpPr>
        <dsp:cNvPr id="0" name=""/>
        <dsp:cNvSpPr/>
      </dsp:nvSpPr>
      <dsp:spPr>
        <a:xfrm>
          <a:off x="0" y="3299224"/>
          <a:ext cx="6666833" cy="663389"/>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Involve Brain-based impairment</a:t>
          </a:r>
        </a:p>
      </dsp:txBody>
      <dsp:txXfrm>
        <a:off x="32384" y="3331608"/>
        <a:ext cx="6602065" cy="598621"/>
      </dsp:txXfrm>
    </dsp:sp>
    <dsp:sp modelId="{A0773B09-AC4C-4018-9F80-2649100551B2}">
      <dsp:nvSpPr>
        <dsp:cNvPr id="0" name=""/>
        <dsp:cNvSpPr/>
      </dsp:nvSpPr>
      <dsp:spPr>
        <a:xfrm>
          <a:off x="0" y="4040374"/>
          <a:ext cx="6666833" cy="663389"/>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Have multifactorial causes</a:t>
          </a:r>
        </a:p>
      </dsp:txBody>
      <dsp:txXfrm>
        <a:off x="32384" y="4072758"/>
        <a:ext cx="6602065" cy="598621"/>
      </dsp:txXfrm>
    </dsp:sp>
    <dsp:sp modelId="{A3D01A9E-D456-4143-B58B-6F1687424E38}">
      <dsp:nvSpPr>
        <dsp:cNvPr id="0" name=""/>
        <dsp:cNvSpPr/>
      </dsp:nvSpPr>
      <dsp:spPr>
        <a:xfrm>
          <a:off x="0" y="4781524"/>
          <a:ext cx="6666833" cy="663389"/>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That cause functional impairment</a:t>
          </a:r>
        </a:p>
      </dsp:txBody>
      <dsp:txXfrm>
        <a:off x="32384" y="4813908"/>
        <a:ext cx="6602065" cy="598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2E51-969F-41CE-9B77-0CF328B6C3FF}">
      <dsp:nvSpPr>
        <dsp:cNvPr id="0" name=""/>
        <dsp:cNvSpPr/>
      </dsp:nvSpPr>
      <dsp:spPr>
        <a:xfrm rot="5400000">
          <a:off x="3469292" y="-803128"/>
          <a:ext cx="2128307" cy="426677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Symptom clusters</a:t>
          </a:r>
        </a:p>
        <a:p>
          <a:pPr marL="228600" lvl="1" indent="-228600" algn="l" defTabSz="1022350">
            <a:lnSpc>
              <a:spcPct val="90000"/>
            </a:lnSpc>
            <a:spcBef>
              <a:spcPct val="0"/>
            </a:spcBef>
            <a:spcAft>
              <a:spcPct val="15000"/>
            </a:spcAft>
            <a:buChar char="•"/>
          </a:pPr>
          <a:r>
            <a:rPr lang="en-US" sz="2300" kern="1200"/>
            <a:t>Duration</a:t>
          </a:r>
        </a:p>
        <a:p>
          <a:pPr marL="228600" lvl="1" indent="-228600" algn="l" defTabSz="1022350">
            <a:lnSpc>
              <a:spcPct val="90000"/>
            </a:lnSpc>
            <a:spcBef>
              <a:spcPct val="0"/>
            </a:spcBef>
            <a:spcAft>
              <a:spcPct val="15000"/>
            </a:spcAft>
            <a:buChar char="•"/>
          </a:pPr>
          <a:r>
            <a:rPr lang="en-US" sz="2300" kern="1200"/>
            <a:t>Severity</a:t>
          </a:r>
        </a:p>
        <a:p>
          <a:pPr marL="228600" lvl="1" indent="-228600" algn="l" defTabSz="1022350">
            <a:lnSpc>
              <a:spcPct val="90000"/>
            </a:lnSpc>
            <a:spcBef>
              <a:spcPct val="0"/>
            </a:spcBef>
            <a:spcAft>
              <a:spcPct val="15000"/>
            </a:spcAft>
            <a:buChar char="•"/>
          </a:pPr>
          <a:r>
            <a:rPr lang="en-US" sz="2300" kern="1200"/>
            <a:t>Functional impairment</a:t>
          </a:r>
        </a:p>
      </dsp:txBody>
      <dsp:txXfrm rot="-5400000">
        <a:off x="2400060" y="369999"/>
        <a:ext cx="4162878" cy="1920517"/>
      </dsp:txXfrm>
    </dsp:sp>
    <dsp:sp modelId="{CCC169EA-4AD0-44E6-8A42-8AAD26C9852F}">
      <dsp:nvSpPr>
        <dsp:cNvPr id="0" name=""/>
        <dsp:cNvSpPr/>
      </dsp:nvSpPr>
      <dsp:spPr>
        <a:xfrm>
          <a:off x="0" y="66"/>
          <a:ext cx="2400059" cy="266038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Mental health disorders are usually diagnosed based on:</a:t>
          </a:r>
        </a:p>
      </dsp:txBody>
      <dsp:txXfrm>
        <a:off x="117161" y="117227"/>
        <a:ext cx="2165737" cy="2426061"/>
      </dsp:txXfrm>
    </dsp:sp>
    <dsp:sp modelId="{ED944E1C-3774-4D4F-B3E4-4D20E4FC1C4E}">
      <dsp:nvSpPr>
        <dsp:cNvPr id="0" name=""/>
        <dsp:cNvSpPr/>
      </dsp:nvSpPr>
      <dsp:spPr>
        <a:xfrm rot="5400000">
          <a:off x="3469292" y="1990274"/>
          <a:ext cx="2128307" cy="4266773"/>
        </a:xfrm>
        <a:prstGeom prst="round2Same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Loss of control over use</a:t>
          </a:r>
        </a:p>
        <a:p>
          <a:pPr marL="228600" lvl="1" indent="-228600" algn="l" defTabSz="1022350">
            <a:lnSpc>
              <a:spcPct val="90000"/>
            </a:lnSpc>
            <a:spcBef>
              <a:spcPct val="0"/>
            </a:spcBef>
            <a:spcAft>
              <a:spcPct val="15000"/>
            </a:spcAft>
            <a:buChar char="•"/>
          </a:pPr>
          <a:r>
            <a:rPr lang="en-US" sz="2300" kern="1200"/>
            <a:t>Tolerance</a:t>
          </a:r>
        </a:p>
        <a:p>
          <a:pPr marL="228600" lvl="1" indent="-228600" algn="l" defTabSz="1022350">
            <a:lnSpc>
              <a:spcPct val="90000"/>
            </a:lnSpc>
            <a:spcBef>
              <a:spcPct val="0"/>
            </a:spcBef>
            <a:spcAft>
              <a:spcPct val="15000"/>
            </a:spcAft>
            <a:buChar char="•"/>
          </a:pPr>
          <a:r>
            <a:rPr lang="en-US" sz="2300" kern="1200"/>
            <a:t>Withdrawal</a:t>
          </a:r>
        </a:p>
        <a:p>
          <a:pPr marL="228600" lvl="1" indent="-228600" algn="l" defTabSz="1022350">
            <a:lnSpc>
              <a:spcPct val="90000"/>
            </a:lnSpc>
            <a:spcBef>
              <a:spcPct val="0"/>
            </a:spcBef>
            <a:spcAft>
              <a:spcPct val="15000"/>
            </a:spcAft>
            <a:buChar char="•"/>
          </a:pPr>
          <a:r>
            <a:rPr lang="en-US" sz="2300" kern="1200"/>
            <a:t>Craving</a:t>
          </a:r>
        </a:p>
        <a:p>
          <a:pPr marL="228600" lvl="1" indent="-228600" algn="l" defTabSz="1022350">
            <a:lnSpc>
              <a:spcPct val="90000"/>
            </a:lnSpc>
            <a:spcBef>
              <a:spcPct val="0"/>
            </a:spcBef>
            <a:spcAft>
              <a:spcPct val="15000"/>
            </a:spcAft>
            <a:buChar char="•"/>
          </a:pPr>
          <a:r>
            <a:rPr lang="en-US" sz="2300" kern="1200"/>
            <a:t>Continued use despite harm</a:t>
          </a:r>
        </a:p>
      </dsp:txBody>
      <dsp:txXfrm rot="-5400000">
        <a:off x="2400060" y="3163402"/>
        <a:ext cx="4162878" cy="1920517"/>
      </dsp:txXfrm>
    </dsp:sp>
    <dsp:sp modelId="{2D5E7E7B-71A8-43E7-AA7D-A187D7C3AB75}">
      <dsp:nvSpPr>
        <dsp:cNvPr id="0" name=""/>
        <dsp:cNvSpPr/>
      </dsp:nvSpPr>
      <dsp:spPr>
        <a:xfrm>
          <a:off x="0" y="2793469"/>
          <a:ext cx="2400059" cy="2660383"/>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Substance Use Disorders are diagnosed using </a:t>
          </a:r>
          <a:r>
            <a:rPr lang="en-US" sz="2200" b="1" kern="1200"/>
            <a:t>behavioral criteria related to substance use</a:t>
          </a:r>
          <a:r>
            <a:rPr lang="en-US" sz="2200" kern="1200"/>
            <a:t>, including:</a:t>
          </a:r>
        </a:p>
      </dsp:txBody>
      <dsp:txXfrm>
        <a:off x="117161" y="2910630"/>
        <a:ext cx="2165737" cy="2426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4B9AD-058C-425F-AB75-A105953A760F}">
      <dsp:nvSpPr>
        <dsp:cNvPr id="0" name=""/>
        <dsp:cNvSpPr/>
      </dsp:nvSpPr>
      <dsp:spPr>
        <a:xfrm>
          <a:off x="0" y="944959"/>
          <a:ext cx="6666833" cy="170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624840" rIns="51742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Do not require substance involvement</a:t>
          </a:r>
        </a:p>
      </dsp:txBody>
      <dsp:txXfrm>
        <a:off x="0" y="944959"/>
        <a:ext cx="6666833" cy="1701000"/>
      </dsp:txXfrm>
    </dsp:sp>
    <dsp:sp modelId="{80296FF2-C9BB-4000-95D9-DBA70A1883B9}">
      <dsp:nvSpPr>
        <dsp:cNvPr id="0" name=""/>
        <dsp:cNvSpPr/>
      </dsp:nvSpPr>
      <dsp:spPr>
        <a:xfrm>
          <a:off x="333341" y="502159"/>
          <a:ext cx="466678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Mental health disorders:</a:t>
          </a:r>
        </a:p>
      </dsp:txBody>
      <dsp:txXfrm>
        <a:off x="376572" y="545390"/>
        <a:ext cx="4580321" cy="799138"/>
      </dsp:txXfrm>
    </dsp:sp>
    <dsp:sp modelId="{46A77CE2-E06B-4DD9-B82A-2E1EC87A624F}">
      <dsp:nvSpPr>
        <dsp:cNvPr id="0" name=""/>
        <dsp:cNvSpPr/>
      </dsp:nvSpPr>
      <dsp:spPr>
        <a:xfrm>
          <a:off x="0" y="3250759"/>
          <a:ext cx="6666833" cy="17010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624840" rIns="51742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Require repeated use of a specific substance</a:t>
          </a:r>
        </a:p>
      </dsp:txBody>
      <dsp:txXfrm>
        <a:off x="0" y="3250759"/>
        <a:ext cx="6666833" cy="1701000"/>
      </dsp:txXfrm>
    </dsp:sp>
    <dsp:sp modelId="{E8FEDB19-A33B-4208-958E-A917221862B4}">
      <dsp:nvSpPr>
        <dsp:cNvPr id="0" name=""/>
        <dsp:cNvSpPr/>
      </dsp:nvSpPr>
      <dsp:spPr>
        <a:xfrm>
          <a:off x="333341" y="2807960"/>
          <a:ext cx="4666783" cy="8856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Substance use disorders:</a:t>
          </a:r>
        </a:p>
      </dsp:txBody>
      <dsp:txXfrm>
        <a:off x="376572" y="2851191"/>
        <a:ext cx="4580321"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CFFEF-094B-4A4C-95F2-E145E9C3FF48}">
      <dsp:nvSpPr>
        <dsp:cNvPr id="0" name=""/>
        <dsp:cNvSpPr/>
      </dsp:nvSpPr>
      <dsp:spPr>
        <a:xfrm>
          <a:off x="0" y="32989"/>
          <a:ext cx="6666833" cy="2640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 large portion of individuals experience both simultaneously, called co-occurring disorders.</a:t>
          </a:r>
        </a:p>
      </dsp:txBody>
      <dsp:txXfrm>
        <a:off x="128908" y="161897"/>
        <a:ext cx="6409017" cy="2382874"/>
      </dsp:txXfrm>
    </dsp:sp>
    <dsp:sp modelId="{2A0BB271-A012-42D6-9AD7-59BB845EAF15}">
      <dsp:nvSpPr>
        <dsp:cNvPr id="0" name=""/>
        <dsp:cNvSpPr/>
      </dsp:nvSpPr>
      <dsp:spPr>
        <a:xfrm>
          <a:off x="0" y="2780239"/>
          <a:ext cx="6666833" cy="264069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Many individuals self-medicate mental health symptoms with substances</a:t>
          </a:r>
        </a:p>
      </dsp:txBody>
      <dsp:txXfrm>
        <a:off x="128908" y="2909147"/>
        <a:ext cx="6409017" cy="2382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E901F-FD2F-4C9B-A2CD-A3F0522CB1E9}">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Worsen depression, anxiety, psychosis, or trauma symptoms</a:t>
          </a:r>
        </a:p>
        <a:p>
          <a:pPr marL="228600" lvl="1" indent="-228600" algn="l" defTabSz="1022350">
            <a:lnSpc>
              <a:spcPct val="90000"/>
            </a:lnSpc>
            <a:spcBef>
              <a:spcPct val="0"/>
            </a:spcBef>
            <a:spcAft>
              <a:spcPct val="15000"/>
            </a:spcAft>
            <a:buChar char="•"/>
          </a:pPr>
          <a:r>
            <a:rPr lang="en-US" sz="2300" kern="1200"/>
            <a:t>Interfere with psychiatric medications</a:t>
          </a:r>
        </a:p>
        <a:p>
          <a:pPr marL="228600" lvl="1" indent="-228600" algn="l" defTabSz="1022350">
            <a:lnSpc>
              <a:spcPct val="90000"/>
            </a:lnSpc>
            <a:spcBef>
              <a:spcPct val="0"/>
            </a:spcBef>
            <a:spcAft>
              <a:spcPct val="15000"/>
            </a:spcAft>
            <a:buChar char="•"/>
          </a:pPr>
          <a:r>
            <a:rPr lang="en-US" sz="2300" kern="1200"/>
            <a:t>Create cycles of relapse</a:t>
          </a:r>
        </a:p>
      </dsp:txBody>
      <dsp:txXfrm rot="-5400000">
        <a:off x="3785616" y="295201"/>
        <a:ext cx="6647092" cy="1532257"/>
      </dsp:txXfrm>
    </dsp:sp>
    <dsp:sp modelId="{05365F87-05E4-4C3F-B012-90EAE0E2B175}">
      <dsp:nvSpPr>
        <dsp:cNvPr id="0" name=""/>
        <dsp:cNvSpPr/>
      </dsp:nvSpPr>
      <dsp:spPr>
        <a:xfrm>
          <a:off x="0" y="53"/>
          <a:ext cx="3785616" cy="212255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Substance use may: </a:t>
          </a:r>
        </a:p>
      </dsp:txBody>
      <dsp:txXfrm>
        <a:off x="103614" y="103667"/>
        <a:ext cx="3578388" cy="1915324"/>
      </dsp:txXfrm>
    </dsp:sp>
    <dsp:sp modelId="{778E777F-0AE5-4C47-9246-CBC7AB20CC8E}">
      <dsp:nvSpPr>
        <dsp:cNvPr id="0" name=""/>
        <dsp:cNvSpPr/>
      </dsp:nvSpPr>
      <dsp:spPr>
        <a:xfrm rot="5400000">
          <a:off x="6301587" y="-74983"/>
          <a:ext cx="1698041"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Increase self-medicating behaviors</a:t>
          </a:r>
        </a:p>
        <a:p>
          <a:pPr marL="228600" lvl="1" indent="-228600" algn="l" defTabSz="1022350">
            <a:lnSpc>
              <a:spcPct val="90000"/>
            </a:lnSpc>
            <a:spcBef>
              <a:spcPct val="0"/>
            </a:spcBef>
            <a:spcAft>
              <a:spcPct val="15000"/>
            </a:spcAft>
            <a:buChar char="•"/>
          </a:pPr>
          <a:r>
            <a:rPr lang="en-US" sz="2300" kern="1200"/>
            <a:t>Create more isolating and alimentation from supports</a:t>
          </a:r>
        </a:p>
        <a:p>
          <a:pPr marL="228600" lvl="1" indent="-228600" algn="l" defTabSz="1022350">
            <a:lnSpc>
              <a:spcPct val="90000"/>
            </a:lnSpc>
            <a:spcBef>
              <a:spcPct val="0"/>
            </a:spcBef>
            <a:spcAft>
              <a:spcPct val="15000"/>
            </a:spcAft>
            <a:buChar char="•"/>
          </a:pPr>
          <a:r>
            <a:rPr lang="en-US" sz="2300" kern="1200"/>
            <a:t>Impact motivation and judgment</a:t>
          </a:r>
        </a:p>
      </dsp:txBody>
      <dsp:txXfrm rot="-5400000">
        <a:off x="3785616" y="2523880"/>
        <a:ext cx="6647092" cy="1532257"/>
      </dsp:txXfrm>
    </dsp:sp>
    <dsp:sp modelId="{26324259-E5E0-4ADF-9275-82BC78AA9FDD}">
      <dsp:nvSpPr>
        <dsp:cNvPr id="0" name=""/>
        <dsp:cNvSpPr/>
      </dsp:nvSpPr>
      <dsp:spPr>
        <a:xfrm>
          <a:off x="0" y="2228732"/>
          <a:ext cx="3785616" cy="2122552"/>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Mental health issues may:</a:t>
          </a:r>
        </a:p>
      </dsp:txBody>
      <dsp:txXfrm>
        <a:off x="103614" y="2332346"/>
        <a:ext cx="3578388" cy="1915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D5D96-424E-41D7-94B9-543976E0033C}">
      <dsp:nvSpPr>
        <dsp:cNvPr id="0" name=""/>
        <dsp:cNvSpPr/>
      </dsp:nvSpPr>
      <dsp:spPr>
        <a:xfrm>
          <a:off x="0" y="65299"/>
          <a:ext cx="6666833" cy="7160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2023, 20.4 million or 7.9% of all adults aged 18 and older in the US had both AMI and at least one SUD in the past year.</a:t>
          </a:r>
        </a:p>
      </dsp:txBody>
      <dsp:txXfrm>
        <a:off x="34954" y="100253"/>
        <a:ext cx="6596925" cy="646132"/>
      </dsp:txXfrm>
    </dsp:sp>
    <dsp:sp modelId="{C7445DED-696C-4951-AA3A-6D7081F56B60}">
      <dsp:nvSpPr>
        <dsp:cNvPr id="0" name=""/>
        <dsp:cNvSpPr/>
      </dsp:nvSpPr>
      <dsp:spPr>
        <a:xfrm>
          <a:off x="0" y="833179"/>
          <a:ext cx="6666833" cy="716040"/>
        </a:xfrm>
        <a:prstGeom prst="roundRect">
          <a:avLst/>
        </a:prstGeom>
        <a:gradFill rotWithShape="0">
          <a:gsLst>
            <a:gs pos="0">
              <a:schemeClr val="accent5">
                <a:hueOff val="-2025358"/>
                <a:satOff val="-138"/>
                <a:lumOff val="327"/>
                <a:alphaOff val="0"/>
                <a:satMod val="103000"/>
                <a:lumMod val="102000"/>
                <a:tint val="94000"/>
              </a:schemeClr>
            </a:gs>
            <a:gs pos="50000">
              <a:schemeClr val="accent5">
                <a:hueOff val="-2025358"/>
                <a:satOff val="-138"/>
                <a:lumOff val="327"/>
                <a:alphaOff val="0"/>
                <a:satMod val="110000"/>
                <a:lumMod val="100000"/>
                <a:shade val="100000"/>
              </a:schemeClr>
            </a:gs>
            <a:gs pos="100000">
              <a:schemeClr val="accent5">
                <a:hueOff val="-2025358"/>
                <a:satOff val="-138"/>
                <a:lumOff val="3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6.8 million, or 2.6% of all adults in the US, had a co-occurring SMI and SUD in the past year.</a:t>
          </a:r>
        </a:p>
      </dsp:txBody>
      <dsp:txXfrm>
        <a:off x="34954" y="868133"/>
        <a:ext cx="6596925" cy="646132"/>
      </dsp:txXfrm>
    </dsp:sp>
    <dsp:sp modelId="{AA75D8C9-143E-4C36-B67E-34599C505281}">
      <dsp:nvSpPr>
        <dsp:cNvPr id="0" name=""/>
        <dsp:cNvSpPr/>
      </dsp:nvSpPr>
      <dsp:spPr>
        <a:xfrm>
          <a:off x="0" y="1601059"/>
          <a:ext cx="6666833" cy="71604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26.7% of adults with AMI and 29.4% of adults with SMI were binge drinkers.</a:t>
          </a:r>
        </a:p>
      </dsp:txBody>
      <dsp:txXfrm>
        <a:off x="34954" y="1636013"/>
        <a:ext cx="6596925" cy="646132"/>
      </dsp:txXfrm>
    </dsp:sp>
    <dsp:sp modelId="{742FD1A7-A5C5-4EE7-805C-69C87E13388C}">
      <dsp:nvSpPr>
        <dsp:cNvPr id="0" name=""/>
        <dsp:cNvSpPr/>
      </dsp:nvSpPr>
      <dsp:spPr>
        <a:xfrm>
          <a:off x="0" y="2368939"/>
          <a:ext cx="6666833" cy="71604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51.9% of adults with SMI 42.4% of adults with AMI used illegal drugs in 2023.</a:t>
          </a:r>
        </a:p>
      </dsp:txBody>
      <dsp:txXfrm>
        <a:off x="34954" y="2403893"/>
        <a:ext cx="6596925" cy="646132"/>
      </dsp:txXfrm>
    </dsp:sp>
    <dsp:sp modelId="{01EAEB68-6CF0-4B51-9ACF-795B316D940D}">
      <dsp:nvSpPr>
        <dsp:cNvPr id="0" name=""/>
        <dsp:cNvSpPr/>
      </dsp:nvSpPr>
      <dsp:spPr>
        <a:xfrm>
          <a:off x="0" y="3136819"/>
          <a:ext cx="6666833" cy="71604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Among adults with AMI and SUD, around 62.4% received either mental health care or specialty substance abuse treatment</a:t>
          </a:r>
        </a:p>
      </dsp:txBody>
      <dsp:txXfrm>
        <a:off x="34954" y="3171773"/>
        <a:ext cx="6596925" cy="646132"/>
      </dsp:txXfrm>
    </dsp:sp>
    <dsp:sp modelId="{B08B0686-F3D2-4577-9AAA-04A5EB71751B}">
      <dsp:nvSpPr>
        <dsp:cNvPr id="0" name=""/>
        <dsp:cNvSpPr/>
      </dsp:nvSpPr>
      <dsp:spPr>
        <a:xfrm>
          <a:off x="0" y="3904699"/>
          <a:ext cx="6666833" cy="716040"/>
        </a:xfrm>
        <a:prstGeom prst="roundRect">
          <a:avLst/>
        </a:prstGeom>
        <a:gradFill rotWithShape="0">
          <a:gsLst>
            <a:gs pos="0">
              <a:schemeClr val="accent5">
                <a:hueOff val="-10126791"/>
                <a:satOff val="-688"/>
                <a:lumOff val="1634"/>
                <a:alphaOff val="0"/>
                <a:satMod val="103000"/>
                <a:lumMod val="102000"/>
                <a:tint val="94000"/>
              </a:schemeClr>
            </a:gs>
            <a:gs pos="50000">
              <a:schemeClr val="accent5">
                <a:hueOff val="-10126791"/>
                <a:satOff val="-688"/>
                <a:lumOff val="1634"/>
                <a:alphaOff val="0"/>
                <a:satMod val="110000"/>
                <a:lumMod val="100000"/>
                <a:shade val="100000"/>
              </a:schemeClr>
            </a:gs>
            <a:gs pos="100000">
              <a:schemeClr val="accent5">
                <a:hueOff val="-10126791"/>
                <a:satOff val="-688"/>
                <a:lumOff val="16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37.6% of adults with AMD and SUD received no care.</a:t>
          </a:r>
        </a:p>
      </dsp:txBody>
      <dsp:txXfrm>
        <a:off x="34954" y="3939653"/>
        <a:ext cx="6596925" cy="646132"/>
      </dsp:txXfrm>
    </dsp:sp>
    <dsp:sp modelId="{129AF4C1-DD33-4BC3-87D5-29B58E628E20}">
      <dsp:nvSpPr>
        <dsp:cNvPr id="0" name=""/>
        <dsp:cNvSpPr/>
      </dsp:nvSpPr>
      <dsp:spPr>
        <a:xfrm>
          <a:off x="0" y="4672580"/>
          <a:ext cx="6666833" cy="7160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1"/>
            </a:rPr>
            <a:t>https://drugabusestatistics.org/</a:t>
          </a:r>
          <a:endParaRPr lang="en-US" sz="1800" kern="1200"/>
        </a:p>
      </dsp:txBody>
      <dsp:txXfrm>
        <a:off x="34954" y="4707534"/>
        <a:ext cx="6596925" cy="646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EC34D-D158-4A2A-81E5-37BA24EF9809}">
      <dsp:nvSpPr>
        <dsp:cNvPr id="0" name=""/>
        <dsp:cNvSpPr/>
      </dsp:nvSpPr>
      <dsp:spPr>
        <a:xfrm>
          <a:off x="4273" y="35688"/>
          <a:ext cx="2569808" cy="99975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a:solidFill>
                <a:schemeClr val="tx1"/>
              </a:solidFill>
            </a:rPr>
            <a:t>Quadrant 1 </a:t>
          </a:r>
        </a:p>
        <a:p>
          <a:pPr marL="0" lvl="0" indent="0" algn="ctr" defTabSz="889000">
            <a:lnSpc>
              <a:spcPct val="100000"/>
            </a:lnSpc>
            <a:spcBef>
              <a:spcPct val="0"/>
            </a:spcBef>
            <a:spcAft>
              <a:spcPts val="0"/>
            </a:spcAft>
            <a:buNone/>
          </a:pPr>
          <a:r>
            <a:rPr lang="en-US" sz="1700" b="1" kern="1200" dirty="0"/>
            <a:t>High MH Risk </a:t>
          </a:r>
        </a:p>
        <a:p>
          <a:pPr marL="0" lvl="0" indent="0" algn="ctr" defTabSz="889000">
            <a:lnSpc>
              <a:spcPct val="90000"/>
            </a:lnSpc>
            <a:spcBef>
              <a:spcPct val="0"/>
            </a:spcBef>
            <a:spcAft>
              <a:spcPct val="35000"/>
            </a:spcAft>
            <a:buNone/>
          </a:pPr>
          <a:r>
            <a:rPr lang="en-US" sz="1700" b="1" kern="1200" dirty="0"/>
            <a:t>High SUD Risk</a:t>
          </a:r>
          <a:endParaRPr lang="en-US" sz="1700" kern="1200" dirty="0"/>
        </a:p>
      </dsp:txBody>
      <dsp:txXfrm>
        <a:off x="4273" y="35688"/>
        <a:ext cx="2569808" cy="999755"/>
      </dsp:txXfrm>
    </dsp:sp>
    <dsp:sp modelId="{363D427A-05FB-464B-A585-109204E3355E}">
      <dsp:nvSpPr>
        <dsp:cNvPr id="0" name=""/>
        <dsp:cNvSpPr/>
      </dsp:nvSpPr>
      <dsp:spPr>
        <a:xfrm>
          <a:off x="4273" y="1035444"/>
          <a:ext cx="2569808" cy="302336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Significant co-occurring needs</a:t>
          </a:r>
        </a:p>
        <a:p>
          <a:pPr marL="171450" lvl="1" indent="-171450" algn="l" defTabSz="844550">
            <a:lnSpc>
              <a:spcPct val="90000"/>
            </a:lnSpc>
            <a:spcBef>
              <a:spcPct val="0"/>
            </a:spcBef>
            <a:spcAft>
              <a:spcPct val="15000"/>
            </a:spcAft>
            <a:buChar char="•"/>
          </a:pPr>
          <a:r>
            <a:rPr lang="en-US" sz="1900" kern="1200" dirty="0"/>
            <a:t>Likely appropriate for </a:t>
          </a:r>
          <a:r>
            <a:rPr lang="en-US" sz="1900" b="0" kern="1200" dirty="0"/>
            <a:t>PHP, residential SUD + MH, Hospitalization</a:t>
          </a:r>
        </a:p>
        <a:p>
          <a:pPr marL="171450" lvl="1" indent="-171450" algn="l" defTabSz="844550">
            <a:lnSpc>
              <a:spcPct val="90000"/>
            </a:lnSpc>
            <a:spcBef>
              <a:spcPct val="0"/>
            </a:spcBef>
            <a:spcAft>
              <a:spcPct val="15000"/>
            </a:spcAft>
            <a:buChar char="•"/>
          </a:pPr>
          <a:r>
            <a:rPr lang="en-US" sz="1900" kern="1200" dirty="0"/>
            <a:t>Intensive stabilization recommended</a:t>
          </a:r>
        </a:p>
      </dsp:txBody>
      <dsp:txXfrm>
        <a:off x="4273" y="1035444"/>
        <a:ext cx="2569808" cy="3023360"/>
      </dsp:txXfrm>
    </dsp:sp>
    <dsp:sp modelId="{F1486EA9-5D57-42DB-B0CD-114D191AAC35}">
      <dsp:nvSpPr>
        <dsp:cNvPr id="0" name=""/>
        <dsp:cNvSpPr/>
      </dsp:nvSpPr>
      <dsp:spPr>
        <a:xfrm>
          <a:off x="2933855" y="35688"/>
          <a:ext cx="2569808" cy="999755"/>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a:solidFill>
                <a:schemeClr val="tx1"/>
              </a:solidFill>
            </a:rPr>
            <a:t>Quadrant 2  </a:t>
          </a:r>
        </a:p>
        <a:p>
          <a:pPr marL="0" lvl="0" indent="0" algn="ctr" defTabSz="889000">
            <a:lnSpc>
              <a:spcPct val="100000"/>
            </a:lnSpc>
            <a:spcBef>
              <a:spcPct val="0"/>
            </a:spcBef>
            <a:spcAft>
              <a:spcPts val="0"/>
            </a:spcAft>
            <a:buNone/>
          </a:pPr>
          <a:r>
            <a:rPr lang="en-US" sz="1700" b="1" kern="1200" dirty="0"/>
            <a:t>Low MH Risk </a:t>
          </a:r>
        </a:p>
        <a:p>
          <a:pPr marL="0" lvl="0" indent="0" algn="ctr" defTabSz="889000">
            <a:lnSpc>
              <a:spcPct val="100000"/>
            </a:lnSpc>
            <a:spcBef>
              <a:spcPct val="0"/>
            </a:spcBef>
            <a:spcAft>
              <a:spcPts val="0"/>
            </a:spcAft>
            <a:buNone/>
          </a:pPr>
          <a:r>
            <a:rPr lang="en-US" sz="1700" b="1" kern="1200" dirty="0"/>
            <a:t>High SUD Risk</a:t>
          </a:r>
          <a:endParaRPr lang="en-US" sz="1700" kern="1200" dirty="0"/>
        </a:p>
      </dsp:txBody>
      <dsp:txXfrm>
        <a:off x="2933855" y="35688"/>
        <a:ext cx="2569808" cy="999755"/>
      </dsp:txXfrm>
    </dsp:sp>
    <dsp:sp modelId="{1D76F641-A14E-415B-BFC3-561BDDC8B37D}">
      <dsp:nvSpPr>
        <dsp:cNvPr id="0" name=""/>
        <dsp:cNvSpPr/>
      </dsp:nvSpPr>
      <dsp:spPr>
        <a:xfrm>
          <a:off x="2933855" y="1009081"/>
          <a:ext cx="2569808" cy="3023360"/>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Primarily substance-focused needs</a:t>
          </a:r>
        </a:p>
        <a:p>
          <a:pPr marL="171450" lvl="1" indent="-171450" algn="l" defTabSz="844550">
            <a:lnSpc>
              <a:spcPct val="90000"/>
            </a:lnSpc>
            <a:spcBef>
              <a:spcPct val="0"/>
            </a:spcBef>
            <a:spcAft>
              <a:spcPct val="15000"/>
            </a:spcAft>
            <a:buChar char="•"/>
          </a:pPr>
          <a:r>
            <a:rPr lang="en-US" sz="1900" kern="1200" dirty="0"/>
            <a:t>May be appropriate for residential, </a:t>
          </a:r>
          <a:r>
            <a:rPr lang="en-US" sz="1900" b="0" kern="1200" dirty="0"/>
            <a:t>SUD PHP, SUD IOP, </a:t>
          </a:r>
          <a:r>
            <a:rPr lang="en-US" sz="1900" kern="1200" dirty="0"/>
            <a:t>outpatient counseling, or medication-assisted treatment</a:t>
          </a:r>
        </a:p>
      </dsp:txBody>
      <dsp:txXfrm>
        <a:off x="2933855" y="1009081"/>
        <a:ext cx="2569808" cy="3023360"/>
      </dsp:txXfrm>
    </dsp:sp>
    <dsp:sp modelId="{85A13F7D-1366-4E03-A751-54858FD2A453}">
      <dsp:nvSpPr>
        <dsp:cNvPr id="0" name=""/>
        <dsp:cNvSpPr/>
      </dsp:nvSpPr>
      <dsp:spPr>
        <a:xfrm>
          <a:off x="5863436" y="35688"/>
          <a:ext cx="2569808" cy="999755"/>
        </a:xfrm>
        <a:prstGeom prst="rect">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a:solidFill>
                <a:schemeClr val="tx1"/>
              </a:solidFill>
            </a:rPr>
            <a:t>Quadrant 3 </a:t>
          </a:r>
        </a:p>
        <a:p>
          <a:pPr marL="0" lvl="0" indent="0" algn="ctr" defTabSz="889000">
            <a:lnSpc>
              <a:spcPct val="100000"/>
            </a:lnSpc>
            <a:spcBef>
              <a:spcPct val="0"/>
            </a:spcBef>
            <a:spcAft>
              <a:spcPts val="0"/>
            </a:spcAft>
            <a:buNone/>
          </a:pPr>
          <a:r>
            <a:rPr lang="en-US" sz="1700" b="1" kern="1200" dirty="0"/>
            <a:t>Low MH Risk </a:t>
          </a:r>
        </a:p>
        <a:p>
          <a:pPr marL="0" lvl="0" indent="0" algn="ctr" defTabSz="889000">
            <a:lnSpc>
              <a:spcPct val="100000"/>
            </a:lnSpc>
            <a:spcBef>
              <a:spcPct val="0"/>
            </a:spcBef>
            <a:spcAft>
              <a:spcPts val="0"/>
            </a:spcAft>
            <a:buNone/>
          </a:pPr>
          <a:r>
            <a:rPr lang="en-US" sz="1700" b="1" kern="1200" dirty="0"/>
            <a:t>Low SUD Risk</a:t>
          </a:r>
          <a:endParaRPr lang="en-US" sz="1700" kern="1200" dirty="0"/>
        </a:p>
      </dsp:txBody>
      <dsp:txXfrm>
        <a:off x="5863436" y="35688"/>
        <a:ext cx="2569808" cy="999755"/>
      </dsp:txXfrm>
    </dsp:sp>
    <dsp:sp modelId="{050470CE-8562-4460-A90E-AA50F9760E82}">
      <dsp:nvSpPr>
        <dsp:cNvPr id="0" name=""/>
        <dsp:cNvSpPr/>
      </dsp:nvSpPr>
      <dsp:spPr>
        <a:xfrm>
          <a:off x="5863436" y="1035444"/>
          <a:ext cx="2569808" cy="3023360"/>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Mild or early-stage concerns</a:t>
          </a:r>
        </a:p>
        <a:p>
          <a:pPr marL="171450" lvl="1" indent="-171450" algn="l" defTabSz="844550">
            <a:lnSpc>
              <a:spcPct val="90000"/>
            </a:lnSpc>
            <a:spcBef>
              <a:spcPct val="0"/>
            </a:spcBef>
            <a:spcAft>
              <a:spcPct val="15000"/>
            </a:spcAft>
            <a:buChar char="•"/>
          </a:pPr>
          <a:r>
            <a:rPr lang="en-US" sz="1900" kern="1200" dirty="0"/>
            <a:t>Likely best suited for </a:t>
          </a:r>
          <a:r>
            <a:rPr lang="en-US" sz="1900" b="0" kern="1200" dirty="0"/>
            <a:t>outpatient therapy, brief intervention, or community </a:t>
          </a:r>
          <a:r>
            <a:rPr lang="en-US" sz="1900" kern="1200" dirty="0"/>
            <a:t>resources</a:t>
          </a:r>
        </a:p>
      </dsp:txBody>
      <dsp:txXfrm>
        <a:off x="5863436" y="1035444"/>
        <a:ext cx="2569808" cy="3023360"/>
      </dsp:txXfrm>
    </dsp:sp>
    <dsp:sp modelId="{2CC4B8BA-C4B0-4934-9843-AC32CB79E3FB}">
      <dsp:nvSpPr>
        <dsp:cNvPr id="0" name=""/>
        <dsp:cNvSpPr/>
      </dsp:nvSpPr>
      <dsp:spPr>
        <a:xfrm>
          <a:off x="8793017" y="35688"/>
          <a:ext cx="2569808" cy="999755"/>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a:solidFill>
                <a:schemeClr val="tx1"/>
              </a:solidFill>
            </a:rPr>
            <a:t>Quadrant 4  </a:t>
          </a:r>
        </a:p>
        <a:p>
          <a:pPr marL="0" lvl="0" indent="0" algn="ctr" defTabSz="889000">
            <a:lnSpc>
              <a:spcPct val="100000"/>
            </a:lnSpc>
            <a:spcBef>
              <a:spcPct val="0"/>
            </a:spcBef>
            <a:spcAft>
              <a:spcPts val="0"/>
            </a:spcAft>
            <a:buNone/>
          </a:pPr>
          <a:r>
            <a:rPr lang="en-US" sz="1700" b="1" kern="1200" dirty="0"/>
            <a:t>High MH Risk </a:t>
          </a:r>
        </a:p>
        <a:p>
          <a:pPr marL="0" lvl="0" indent="0" algn="ctr" defTabSz="889000">
            <a:lnSpc>
              <a:spcPct val="100000"/>
            </a:lnSpc>
            <a:spcBef>
              <a:spcPct val="0"/>
            </a:spcBef>
            <a:spcAft>
              <a:spcPts val="0"/>
            </a:spcAft>
            <a:buNone/>
          </a:pPr>
          <a:r>
            <a:rPr lang="en-US" sz="1700" b="1" kern="1200" dirty="0"/>
            <a:t>Low SUD Risk</a:t>
          </a:r>
          <a:endParaRPr lang="en-US" sz="1700" kern="1200" dirty="0"/>
        </a:p>
      </dsp:txBody>
      <dsp:txXfrm>
        <a:off x="8793017" y="35688"/>
        <a:ext cx="2569808" cy="999755"/>
      </dsp:txXfrm>
    </dsp:sp>
    <dsp:sp modelId="{B1328275-FADB-4CB8-BBAF-000F2C9E3B5D}">
      <dsp:nvSpPr>
        <dsp:cNvPr id="0" name=""/>
        <dsp:cNvSpPr/>
      </dsp:nvSpPr>
      <dsp:spPr>
        <a:xfrm>
          <a:off x="8793017" y="1035444"/>
          <a:ext cx="2569808" cy="3023360"/>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Significant mental health needs with minimal substance involvement</a:t>
          </a:r>
        </a:p>
        <a:p>
          <a:pPr marL="171450" lvl="1" indent="-171450" algn="l" defTabSz="844550">
            <a:lnSpc>
              <a:spcPct val="90000"/>
            </a:lnSpc>
            <a:spcBef>
              <a:spcPct val="0"/>
            </a:spcBef>
            <a:spcAft>
              <a:spcPct val="15000"/>
            </a:spcAft>
            <a:buChar char="•"/>
          </a:pPr>
          <a:r>
            <a:rPr lang="en-US" sz="1900" kern="1200" dirty="0"/>
            <a:t>Often appropriate for </a:t>
          </a:r>
          <a:r>
            <a:rPr lang="en-US" sz="1900" b="0" kern="1200" dirty="0"/>
            <a:t>PHP, MH IOP, </a:t>
          </a:r>
          <a:r>
            <a:rPr lang="en-US" sz="1900" kern="1200" dirty="0"/>
            <a:t>or psychiatric hospitalization evaluation and stabilization</a:t>
          </a:r>
        </a:p>
      </dsp:txBody>
      <dsp:txXfrm>
        <a:off x="8793017" y="1035444"/>
        <a:ext cx="2569808" cy="3023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5824-674C-41DD-AFD6-E5CAC128B35D}">
      <dsp:nvSpPr>
        <dsp:cNvPr id="0" name=""/>
        <dsp:cNvSpPr/>
      </dsp:nvSpPr>
      <dsp:spPr>
        <a:xfrm>
          <a:off x="12935" y="60951"/>
          <a:ext cx="2802088" cy="84062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27" tIns="221427" rIns="221427" bIns="22142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Quadrant 1 </a:t>
          </a:r>
        </a:p>
        <a:p>
          <a:pPr marL="0" lvl="0" indent="0" algn="ctr" defTabSz="622300">
            <a:lnSpc>
              <a:spcPct val="90000"/>
            </a:lnSpc>
            <a:spcBef>
              <a:spcPct val="0"/>
            </a:spcBef>
            <a:spcAft>
              <a:spcPct val="35000"/>
            </a:spcAft>
            <a:buNone/>
          </a:pPr>
          <a:r>
            <a:rPr lang="en-US" sz="1400" b="1" i="0" kern="1200" baseline="0" dirty="0"/>
            <a:t>High MH Risk / High SUD Risk</a:t>
          </a:r>
          <a:endParaRPr lang="en-US" sz="1400" kern="1200" dirty="0"/>
        </a:p>
      </dsp:txBody>
      <dsp:txXfrm>
        <a:off x="12935" y="60951"/>
        <a:ext cx="2802088" cy="840626"/>
      </dsp:txXfrm>
    </dsp:sp>
    <dsp:sp modelId="{A2CDF570-5788-46BB-99A7-FB702377240D}">
      <dsp:nvSpPr>
        <dsp:cNvPr id="0" name=""/>
        <dsp:cNvSpPr/>
      </dsp:nvSpPr>
      <dsp:spPr>
        <a:xfrm>
          <a:off x="12935" y="901578"/>
          <a:ext cx="2802088" cy="385346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784" tIns="276784" rIns="276784" bIns="276784" numCol="1" spcCol="1270" anchor="t" anchorCtr="0">
          <a:noAutofit/>
        </a:bodyPr>
        <a:lstStyle/>
        <a:p>
          <a:pPr marL="0" lvl="0" indent="0" algn="l" defTabSz="533400">
            <a:lnSpc>
              <a:spcPct val="90000"/>
            </a:lnSpc>
            <a:spcBef>
              <a:spcPct val="0"/>
            </a:spcBef>
            <a:spcAft>
              <a:spcPct val="35000"/>
            </a:spcAft>
            <a:buNone/>
          </a:pPr>
          <a:r>
            <a:rPr lang="en-US" sz="1200" i="0" kern="1200" baseline="0" dirty="0"/>
            <a:t>Most appropriate:</a:t>
          </a:r>
          <a:r>
            <a:rPr lang="en-US" sz="1200" kern="1200" dirty="0"/>
            <a:t> </a:t>
          </a:r>
        </a:p>
        <a:p>
          <a:pPr marL="0" lvl="0" indent="0" algn="l" defTabSz="533400">
            <a:lnSpc>
              <a:spcPct val="90000"/>
            </a:lnSpc>
            <a:spcBef>
              <a:spcPct val="0"/>
            </a:spcBef>
            <a:spcAft>
              <a:spcPct val="35000"/>
            </a:spcAft>
            <a:buNone/>
          </a:pPr>
          <a:r>
            <a:rPr lang="en-US" sz="1200" i="0" kern="1200" baseline="0" dirty="0"/>
            <a:t>Harm Reduction + Structured Abstinence Supports</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Why:  </a:t>
          </a:r>
          <a:endParaRPr lang="en-US" sz="1200" kern="1200" dirty="0"/>
        </a:p>
        <a:p>
          <a:pPr marL="0" lvl="0" indent="0" algn="l" defTabSz="533400">
            <a:lnSpc>
              <a:spcPct val="90000"/>
            </a:lnSpc>
            <a:spcBef>
              <a:spcPct val="0"/>
            </a:spcBef>
            <a:spcAft>
              <a:spcPct val="35000"/>
            </a:spcAft>
            <a:buNone/>
          </a:pPr>
          <a:r>
            <a:rPr lang="en-US" sz="1200" i="0" kern="1200" baseline="0" dirty="0"/>
            <a:t>Clients are often not ready or able to immediately stop substances.</a:t>
          </a:r>
          <a:endParaRPr lang="en-US" sz="1200" kern="1200" dirty="0"/>
        </a:p>
        <a:p>
          <a:pPr marL="0" lvl="0" indent="0" algn="l" defTabSz="533400">
            <a:lnSpc>
              <a:spcPct val="90000"/>
            </a:lnSpc>
            <a:spcBef>
              <a:spcPct val="0"/>
            </a:spcBef>
            <a:spcAft>
              <a:spcPct val="35000"/>
            </a:spcAft>
            <a:buNone/>
          </a:pPr>
          <a:r>
            <a:rPr lang="en-US" sz="1200" i="0" kern="1200" baseline="0" dirty="0"/>
            <a:t>Engagement, safety, medication support, and stabilization come first.</a:t>
          </a:r>
          <a:endParaRPr lang="en-US" sz="1200" kern="1200" dirty="0"/>
        </a:p>
        <a:p>
          <a:pPr marL="0" lvl="0" indent="0" algn="l" defTabSz="533400">
            <a:lnSpc>
              <a:spcPct val="90000"/>
            </a:lnSpc>
            <a:spcBef>
              <a:spcPct val="0"/>
            </a:spcBef>
            <a:spcAft>
              <a:spcPct val="35000"/>
            </a:spcAft>
            <a:buNone/>
          </a:pPr>
          <a:r>
            <a:rPr lang="en-US" sz="1200" i="0" kern="1200" baseline="0"/>
            <a:t>Full abstinence may be a long-term goal, not an immediate requirement.</a:t>
          </a:r>
          <a:endParaRPr lang="en-US" sz="1200" kern="120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Example graph position: </a:t>
          </a:r>
          <a:r>
            <a:rPr lang="en-US" sz="1200" i="1" kern="1200" baseline="0" dirty="0"/>
            <a:t>Harm reduction-heavy, with abstinence as a secondary goal.</a:t>
          </a:r>
          <a:endParaRPr lang="en-US" sz="1200" kern="1200" dirty="0"/>
        </a:p>
      </dsp:txBody>
      <dsp:txXfrm>
        <a:off x="12935" y="901578"/>
        <a:ext cx="2802088" cy="3853465"/>
      </dsp:txXfrm>
    </dsp:sp>
    <dsp:sp modelId="{767998D6-A54E-484F-8197-BFD4109094A4}">
      <dsp:nvSpPr>
        <dsp:cNvPr id="0" name=""/>
        <dsp:cNvSpPr/>
      </dsp:nvSpPr>
      <dsp:spPr>
        <a:xfrm>
          <a:off x="2922812" y="60951"/>
          <a:ext cx="2802088" cy="84062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27" tIns="221427" rIns="221427" bIns="22142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Quadrant 2 </a:t>
          </a:r>
        </a:p>
        <a:p>
          <a:pPr marL="0" lvl="0" indent="0" algn="ctr" defTabSz="622300">
            <a:lnSpc>
              <a:spcPct val="90000"/>
            </a:lnSpc>
            <a:spcBef>
              <a:spcPct val="0"/>
            </a:spcBef>
            <a:spcAft>
              <a:spcPct val="35000"/>
            </a:spcAft>
            <a:buNone/>
          </a:pPr>
          <a:r>
            <a:rPr lang="en-US" sz="1400" b="1" i="0" kern="1200" baseline="0" dirty="0"/>
            <a:t>Low MH Risk / High SUD Risk</a:t>
          </a:r>
          <a:endParaRPr lang="en-US" sz="1400" kern="1200" dirty="0"/>
        </a:p>
      </dsp:txBody>
      <dsp:txXfrm>
        <a:off x="2922812" y="60951"/>
        <a:ext cx="2802088" cy="840626"/>
      </dsp:txXfrm>
    </dsp:sp>
    <dsp:sp modelId="{BE5AC525-E044-4514-A4CA-CFD0568B81B1}">
      <dsp:nvSpPr>
        <dsp:cNvPr id="0" name=""/>
        <dsp:cNvSpPr/>
      </dsp:nvSpPr>
      <dsp:spPr>
        <a:xfrm>
          <a:off x="2922812" y="901578"/>
          <a:ext cx="2802088" cy="385346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784" tIns="276784" rIns="276784" bIns="276784" numCol="1" spcCol="1270" anchor="t" anchorCtr="0">
          <a:noAutofit/>
        </a:bodyPr>
        <a:lstStyle/>
        <a:p>
          <a:pPr marL="0" lvl="0" indent="0" algn="l" defTabSz="533400">
            <a:lnSpc>
              <a:spcPct val="90000"/>
            </a:lnSpc>
            <a:spcBef>
              <a:spcPct val="0"/>
            </a:spcBef>
            <a:spcAft>
              <a:spcPct val="35000"/>
            </a:spcAft>
            <a:buNone/>
          </a:pPr>
          <a:r>
            <a:rPr lang="en-US" sz="1200" i="0" kern="1200" baseline="0" dirty="0"/>
            <a:t>Most appropriate:</a:t>
          </a:r>
          <a:r>
            <a:rPr lang="en-US" sz="1200" kern="1200" dirty="0"/>
            <a:t> </a:t>
          </a:r>
        </a:p>
        <a:p>
          <a:pPr marL="0" lvl="0" indent="0" algn="l" defTabSz="533400">
            <a:lnSpc>
              <a:spcPct val="90000"/>
            </a:lnSpc>
            <a:spcBef>
              <a:spcPct val="0"/>
            </a:spcBef>
            <a:spcAft>
              <a:spcPct val="35000"/>
            </a:spcAft>
            <a:buNone/>
          </a:pPr>
          <a:r>
            <a:rPr lang="en-US" sz="1200" i="0" kern="1200" baseline="0" dirty="0"/>
            <a:t>Abstinence-Based or Abstinence-Focused Treatment</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Why:</a:t>
          </a:r>
          <a:endParaRPr lang="en-US" sz="1200" kern="1200" dirty="0"/>
        </a:p>
        <a:p>
          <a:pPr marL="0" lvl="0" indent="0" algn="l" defTabSz="533400">
            <a:lnSpc>
              <a:spcPct val="90000"/>
            </a:lnSpc>
            <a:spcBef>
              <a:spcPct val="0"/>
            </a:spcBef>
            <a:spcAft>
              <a:spcPct val="35000"/>
            </a:spcAft>
            <a:buNone/>
          </a:pPr>
          <a:r>
            <a:rPr lang="en-US" sz="1200" i="0" kern="1200" baseline="0" dirty="0"/>
            <a:t>Primary issues are substance-related.</a:t>
          </a:r>
          <a:endParaRPr lang="en-US" sz="1200" kern="1200" dirty="0"/>
        </a:p>
        <a:p>
          <a:pPr marL="0" lvl="0" indent="0" algn="l" defTabSz="533400">
            <a:lnSpc>
              <a:spcPct val="90000"/>
            </a:lnSpc>
            <a:spcBef>
              <a:spcPct val="0"/>
            </a:spcBef>
            <a:spcAft>
              <a:spcPct val="35000"/>
            </a:spcAft>
            <a:buNone/>
          </a:pPr>
          <a:r>
            <a:rPr lang="en-US" sz="1200" i="0" kern="1200" baseline="0" dirty="0"/>
            <a:t>Clients may benefit from structured abstinence expectations (PHP, IOP, MAT, etc.).</a:t>
          </a:r>
          <a:endParaRPr lang="en-US" sz="1200" kern="1200" dirty="0"/>
        </a:p>
        <a:p>
          <a:pPr marL="0" lvl="0" indent="0" algn="l" defTabSz="533400">
            <a:lnSpc>
              <a:spcPct val="90000"/>
            </a:lnSpc>
            <a:spcBef>
              <a:spcPct val="0"/>
            </a:spcBef>
            <a:spcAft>
              <a:spcPct val="35000"/>
            </a:spcAft>
            <a:buNone/>
          </a:pPr>
          <a:r>
            <a:rPr lang="en-US" sz="1200" i="0" kern="1200" baseline="0" dirty="0"/>
            <a:t>Motivational readiness more easily targeted.</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Example graph position: </a:t>
          </a:r>
          <a:r>
            <a:rPr lang="en-US" sz="1200" i="1" kern="1200" baseline="0" dirty="0"/>
            <a:t>Most abstinence-oriented area on the chart.</a:t>
          </a:r>
          <a:endParaRPr lang="en-US" sz="1200" kern="1200" dirty="0"/>
        </a:p>
      </dsp:txBody>
      <dsp:txXfrm>
        <a:off x="2922812" y="901578"/>
        <a:ext cx="2802088" cy="3853465"/>
      </dsp:txXfrm>
    </dsp:sp>
    <dsp:sp modelId="{4A344942-ACD2-48E9-AF12-8973A94E3AC0}">
      <dsp:nvSpPr>
        <dsp:cNvPr id="0" name=""/>
        <dsp:cNvSpPr/>
      </dsp:nvSpPr>
      <dsp:spPr>
        <a:xfrm>
          <a:off x="5832690" y="60951"/>
          <a:ext cx="2802088" cy="84062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27" tIns="221427" rIns="221427" bIns="22142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Quadrant 3</a:t>
          </a:r>
        </a:p>
        <a:p>
          <a:pPr marL="0" lvl="0" indent="0" algn="ctr" defTabSz="622300">
            <a:lnSpc>
              <a:spcPct val="90000"/>
            </a:lnSpc>
            <a:spcBef>
              <a:spcPct val="0"/>
            </a:spcBef>
            <a:spcAft>
              <a:spcPct val="35000"/>
            </a:spcAft>
            <a:buNone/>
          </a:pPr>
          <a:r>
            <a:rPr lang="en-US" sz="1400" b="1" i="0" kern="1200" baseline="0" dirty="0"/>
            <a:t> Low MH Risk / Low SUD Risk</a:t>
          </a:r>
          <a:endParaRPr lang="en-US" sz="1400" kern="1200" dirty="0"/>
        </a:p>
      </dsp:txBody>
      <dsp:txXfrm>
        <a:off x="5832690" y="60951"/>
        <a:ext cx="2802088" cy="840626"/>
      </dsp:txXfrm>
    </dsp:sp>
    <dsp:sp modelId="{E2D0E0BA-BEC5-40AE-A065-8AB21B00DE6B}">
      <dsp:nvSpPr>
        <dsp:cNvPr id="0" name=""/>
        <dsp:cNvSpPr/>
      </dsp:nvSpPr>
      <dsp:spPr>
        <a:xfrm>
          <a:off x="5832690" y="901578"/>
          <a:ext cx="2802088" cy="385346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784" tIns="276784" rIns="276784" bIns="276784" numCol="1" spcCol="1270" anchor="t" anchorCtr="0">
          <a:noAutofit/>
        </a:bodyPr>
        <a:lstStyle/>
        <a:p>
          <a:pPr marL="0" lvl="0" indent="0" algn="l" defTabSz="533400">
            <a:lnSpc>
              <a:spcPct val="90000"/>
            </a:lnSpc>
            <a:spcBef>
              <a:spcPct val="0"/>
            </a:spcBef>
            <a:spcAft>
              <a:spcPct val="35000"/>
            </a:spcAft>
            <a:buNone/>
          </a:pPr>
          <a:r>
            <a:rPr lang="en-US" sz="1200" i="0" kern="1200" baseline="0" dirty="0"/>
            <a:t>Most appropriate:</a:t>
          </a:r>
          <a:r>
            <a:rPr lang="en-US" sz="1200" kern="1200" dirty="0"/>
            <a:t>  </a:t>
          </a:r>
        </a:p>
        <a:p>
          <a:pPr marL="0" lvl="0" indent="0" algn="l" defTabSz="533400">
            <a:lnSpc>
              <a:spcPct val="90000"/>
            </a:lnSpc>
            <a:spcBef>
              <a:spcPct val="0"/>
            </a:spcBef>
            <a:spcAft>
              <a:spcPct val="35000"/>
            </a:spcAft>
            <a:buNone/>
          </a:pPr>
          <a:r>
            <a:rPr lang="en-US" sz="1200" i="0" kern="1200" baseline="0" dirty="0"/>
            <a:t>Light Harm Reduction or Preventive Coaching</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Why:</a:t>
          </a:r>
          <a:endParaRPr lang="en-US" sz="1200" kern="1200" dirty="0"/>
        </a:p>
        <a:p>
          <a:pPr marL="0" lvl="0" indent="0" algn="l" defTabSz="533400">
            <a:lnSpc>
              <a:spcPct val="90000"/>
            </a:lnSpc>
            <a:spcBef>
              <a:spcPct val="0"/>
            </a:spcBef>
            <a:spcAft>
              <a:spcPct val="35000"/>
            </a:spcAft>
            <a:buNone/>
          </a:pPr>
          <a:r>
            <a:rPr lang="en-US" sz="1200" i="0" kern="1200" baseline="0"/>
            <a:t>Early-stage use or experimental use.</a:t>
          </a:r>
          <a:endParaRPr lang="en-US" sz="1200" kern="1200"/>
        </a:p>
        <a:p>
          <a:pPr marL="0" lvl="0" indent="0" algn="l" defTabSz="533400">
            <a:lnSpc>
              <a:spcPct val="90000"/>
            </a:lnSpc>
            <a:spcBef>
              <a:spcPct val="0"/>
            </a:spcBef>
            <a:spcAft>
              <a:spcPct val="35000"/>
            </a:spcAft>
            <a:buNone/>
          </a:pPr>
          <a:r>
            <a:rPr lang="en-US" sz="1200" i="0" kern="1200" baseline="0" dirty="0"/>
            <a:t>Education and moderation strategies are often enough.</a:t>
          </a:r>
          <a:endParaRPr lang="en-US" sz="1200" kern="1200" dirty="0"/>
        </a:p>
        <a:p>
          <a:pPr marL="0" lvl="0" indent="0" algn="l" defTabSz="533400">
            <a:lnSpc>
              <a:spcPct val="90000"/>
            </a:lnSpc>
            <a:spcBef>
              <a:spcPct val="0"/>
            </a:spcBef>
            <a:spcAft>
              <a:spcPct val="35000"/>
            </a:spcAft>
            <a:buNone/>
          </a:pPr>
          <a:r>
            <a:rPr lang="en-US" sz="1200" i="0" kern="1200" baseline="0" dirty="0"/>
            <a:t>Abstinence may not be necessary unless goals indicate otherwise.</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Example graph position: </a:t>
          </a:r>
          <a:r>
            <a:rPr lang="en-US" sz="1200" i="1" kern="1200" baseline="0" dirty="0"/>
            <a:t>Mild harm reduction zone.</a:t>
          </a:r>
          <a:endParaRPr lang="en-US" sz="1200" kern="1200" dirty="0"/>
        </a:p>
      </dsp:txBody>
      <dsp:txXfrm>
        <a:off x="5832690" y="901578"/>
        <a:ext cx="2802088" cy="3853465"/>
      </dsp:txXfrm>
    </dsp:sp>
    <dsp:sp modelId="{3B9E9C85-0F01-421A-A8E8-FA37B828BFFC}">
      <dsp:nvSpPr>
        <dsp:cNvPr id="0" name=""/>
        <dsp:cNvSpPr/>
      </dsp:nvSpPr>
      <dsp:spPr>
        <a:xfrm>
          <a:off x="8742567" y="60951"/>
          <a:ext cx="2802088" cy="84062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27" tIns="221427" rIns="221427" bIns="221427"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Quadrant 4 </a:t>
          </a:r>
        </a:p>
        <a:p>
          <a:pPr marL="0" lvl="0" indent="0" algn="ctr" defTabSz="622300">
            <a:lnSpc>
              <a:spcPct val="90000"/>
            </a:lnSpc>
            <a:spcBef>
              <a:spcPct val="0"/>
            </a:spcBef>
            <a:spcAft>
              <a:spcPct val="35000"/>
            </a:spcAft>
            <a:buNone/>
          </a:pPr>
          <a:r>
            <a:rPr lang="en-US" sz="1400" b="1" i="0" kern="1200" baseline="0" dirty="0"/>
            <a:t> High MH Risk / Low SUD Risk</a:t>
          </a:r>
          <a:endParaRPr lang="en-US" sz="1400" kern="1200" dirty="0"/>
        </a:p>
      </dsp:txBody>
      <dsp:txXfrm>
        <a:off x="8742567" y="60951"/>
        <a:ext cx="2802088" cy="840626"/>
      </dsp:txXfrm>
    </dsp:sp>
    <dsp:sp modelId="{5195F53D-16D6-4D6B-B6AF-537DBC5ABEFF}">
      <dsp:nvSpPr>
        <dsp:cNvPr id="0" name=""/>
        <dsp:cNvSpPr/>
      </dsp:nvSpPr>
      <dsp:spPr>
        <a:xfrm>
          <a:off x="8742567" y="901578"/>
          <a:ext cx="2802088" cy="385346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784" tIns="276784" rIns="276784" bIns="276784" numCol="1" spcCol="1270" anchor="t" anchorCtr="0">
          <a:noAutofit/>
        </a:bodyPr>
        <a:lstStyle/>
        <a:p>
          <a:pPr marL="0" lvl="0" indent="0" algn="l" defTabSz="533400">
            <a:lnSpc>
              <a:spcPct val="90000"/>
            </a:lnSpc>
            <a:spcBef>
              <a:spcPct val="0"/>
            </a:spcBef>
            <a:spcAft>
              <a:spcPct val="35000"/>
            </a:spcAft>
            <a:buNone/>
          </a:pPr>
          <a:r>
            <a:rPr lang="en-US" sz="1200" i="0" kern="1200" baseline="0" dirty="0"/>
            <a:t>Most appropriate:</a:t>
          </a:r>
          <a:r>
            <a:rPr lang="en-US" sz="1200" kern="1200" dirty="0"/>
            <a:t> </a:t>
          </a:r>
        </a:p>
        <a:p>
          <a:pPr marL="0" lvl="0" indent="0" algn="l" defTabSz="533400">
            <a:lnSpc>
              <a:spcPct val="90000"/>
            </a:lnSpc>
            <a:spcBef>
              <a:spcPct val="0"/>
            </a:spcBef>
            <a:spcAft>
              <a:spcPct val="35000"/>
            </a:spcAft>
            <a:buNone/>
          </a:pPr>
          <a:r>
            <a:rPr lang="en-US" sz="1200" i="0" kern="1200" baseline="0" dirty="0"/>
            <a:t>Mental-Health-Driven Approach + Harm Reduction for Safety</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Why:</a:t>
          </a:r>
          <a:endParaRPr lang="en-US" sz="1200" kern="1200" dirty="0"/>
        </a:p>
        <a:p>
          <a:pPr marL="0" lvl="0" indent="0" algn="l" defTabSz="533400">
            <a:lnSpc>
              <a:spcPct val="90000"/>
            </a:lnSpc>
            <a:spcBef>
              <a:spcPct val="0"/>
            </a:spcBef>
            <a:spcAft>
              <a:spcPct val="35000"/>
            </a:spcAft>
            <a:buNone/>
          </a:pPr>
          <a:r>
            <a:rPr lang="en-US" sz="1200" i="0" kern="1200" baseline="0" dirty="0"/>
            <a:t>Substance use isn’t the primary problem.</a:t>
          </a:r>
          <a:endParaRPr lang="en-US" sz="1200" kern="1200" dirty="0"/>
        </a:p>
        <a:p>
          <a:pPr marL="0" lvl="0" indent="0" algn="l" defTabSz="533400">
            <a:lnSpc>
              <a:spcPct val="90000"/>
            </a:lnSpc>
            <a:spcBef>
              <a:spcPct val="0"/>
            </a:spcBef>
            <a:spcAft>
              <a:spcPct val="35000"/>
            </a:spcAft>
            <a:buNone/>
          </a:pPr>
          <a:r>
            <a:rPr lang="en-US" sz="1200" i="0" kern="1200" baseline="0" dirty="0"/>
            <a:t>Harm reduction (e.g., medication monitoring, safety planning) supports MH stabilization.</a:t>
          </a:r>
          <a:endParaRPr lang="en-US" sz="1200" kern="1200" dirty="0"/>
        </a:p>
        <a:p>
          <a:pPr marL="0" lvl="0" indent="0" algn="l" defTabSz="533400">
            <a:lnSpc>
              <a:spcPct val="90000"/>
            </a:lnSpc>
            <a:spcBef>
              <a:spcPct val="0"/>
            </a:spcBef>
            <a:spcAft>
              <a:spcPct val="35000"/>
            </a:spcAft>
            <a:buNone/>
          </a:pPr>
          <a:r>
            <a:rPr lang="en-US" sz="1200" i="0" kern="1200" baseline="0" dirty="0"/>
            <a:t>Abstinence is usually unnecessary unless clinically indicated.</a:t>
          </a:r>
          <a:endParaRPr lang="en-US" sz="1200" kern="1200" dirty="0"/>
        </a:p>
        <a:p>
          <a:pPr marL="0" lvl="0" indent="0" algn="l" defTabSz="533400">
            <a:lnSpc>
              <a:spcPct val="90000"/>
            </a:lnSpc>
            <a:spcBef>
              <a:spcPct val="0"/>
            </a:spcBef>
            <a:spcAft>
              <a:spcPct val="35000"/>
            </a:spcAft>
            <a:buNone/>
          </a:pPr>
          <a:endParaRPr lang="en-US" sz="1200" i="0" kern="1200" baseline="0" dirty="0"/>
        </a:p>
        <a:p>
          <a:pPr marL="0" lvl="0" indent="0" algn="l" defTabSz="533400">
            <a:lnSpc>
              <a:spcPct val="90000"/>
            </a:lnSpc>
            <a:spcBef>
              <a:spcPct val="0"/>
            </a:spcBef>
            <a:spcAft>
              <a:spcPct val="35000"/>
            </a:spcAft>
            <a:buNone/>
          </a:pPr>
          <a:r>
            <a:rPr lang="en-US" sz="1200" i="0" kern="1200" baseline="0" dirty="0"/>
            <a:t>Example graph position: </a:t>
          </a:r>
          <a:r>
            <a:rPr lang="en-US" sz="1200" i="1" kern="1200" baseline="0" dirty="0"/>
            <a:t>Harm-reduction supportive but low SUD involvement.</a:t>
          </a:r>
          <a:endParaRPr lang="en-US" sz="1200" kern="1200" dirty="0"/>
        </a:p>
      </dsp:txBody>
      <dsp:txXfrm>
        <a:off x="8742567" y="901578"/>
        <a:ext cx="2802088" cy="38534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0.9247</cdr:x>
      <cdr:y>0.9432</cdr:y>
    </cdr:from>
    <cdr:to>
      <cdr:x>0.99686</cdr:x>
      <cdr:y>1</cdr:y>
    </cdr:to>
    <cdr:sp macro="" textlink="">
      <cdr:nvSpPr>
        <cdr:cNvPr id="2" name="TextBox 4">
          <a:extLst xmlns:a="http://schemas.openxmlformats.org/drawingml/2006/main">
            <a:ext uri="{FF2B5EF4-FFF2-40B4-BE49-F238E27FC236}">
              <a16:creationId xmlns:a16="http://schemas.microsoft.com/office/drawing/2014/main" id="{A7B9AD97-B116-26D8-8BA3-2DF9A010DAB5}"/>
            </a:ext>
          </a:extLst>
        </cdr:cNvPr>
        <cdr:cNvSpPr txBox="1"/>
      </cdr:nvSpPr>
      <cdr:spPr>
        <a:xfrm xmlns:a="http://schemas.openxmlformats.org/drawingml/2006/main">
          <a:off x="7515972" y="5126888"/>
          <a:ext cx="58650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High</a:t>
          </a:r>
        </a:p>
      </cdr:txBody>
    </cdr:sp>
  </cdr:relSizeAnchor>
  <cdr:relSizeAnchor xmlns:cdr="http://schemas.openxmlformats.org/drawingml/2006/chartDrawing">
    <cdr:from>
      <cdr:x>0</cdr:x>
      <cdr:y>0.01889</cdr:y>
    </cdr:from>
    <cdr:to>
      <cdr:x>0.10653</cdr:x>
      <cdr:y>0.07569</cdr:y>
    </cdr:to>
    <cdr:sp macro="" textlink="">
      <cdr:nvSpPr>
        <cdr:cNvPr id="3" name="TextBox 4">
          <a:extLst xmlns:a="http://schemas.openxmlformats.org/drawingml/2006/main">
            <a:ext uri="{FF2B5EF4-FFF2-40B4-BE49-F238E27FC236}">
              <a16:creationId xmlns:a16="http://schemas.microsoft.com/office/drawing/2014/main" id="{BDA95527-20EE-6B0F-ABEB-A30E312D8722}"/>
            </a:ext>
          </a:extLst>
        </cdr:cNvPr>
        <cdr:cNvSpPr txBox="1"/>
      </cdr:nvSpPr>
      <cdr:spPr>
        <a:xfrm xmlns:a="http://schemas.openxmlformats.org/drawingml/2006/main">
          <a:off x="0" y="102368"/>
          <a:ext cx="86585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High</a:t>
          </a:r>
        </a:p>
      </cdr:txBody>
    </cdr:sp>
  </cdr:relSizeAnchor>
  <cdr:relSizeAnchor xmlns:cdr="http://schemas.openxmlformats.org/drawingml/2006/chartDrawing">
    <cdr:from>
      <cdr:x>0.66932</cdr:x>
      <cdr:y>0.27897</cdr:y>
    </cdr:from>
    <cdr:to>
      <cdr:x>0.83515</cdr:x>
      <cdr:y>0.34881</cdr:y>
    </cdr:to>
    <cdr:sp macro="" textlink="">
      <cdr:nvSpPr>
        <cdr:cNvPr id="4" name="TextBox 3">
          <a:extLst xmlns:a="http://schemas.openxmlformats.org/drawingml/2006/main">
            <a:ext uri="{FF2B5EF4-FFF2-40B4-BE49-F238E27FC236}">
              <a16:creationId xmlns:a16="http://schemas.microsoft.com/office/drawing/2014/main" id="{24026913-B545-6FD2-F498-8A5EE3BE651D}"/>
            </a:ext>
          </a:extLst>
        </cdr:cNvPr>
        <cdr:cNvSpPr txBox="1"/>
      </cdr:nvSpPr>
      <cdr:spPr>
        <a:xfrm xmlns:a="http://schemas.openxmlformats.org/drawingml/2006/main">
          <a:off x="5440247" y="1511628"/>
          <a:ext cx="1347840" cy="3784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kern="1200" dirty="0">
              <a:solidFill>
                <a:srgbClr val="0070C0"/>
              </a:solidFill>
            </a:rPr>
            <a:t>Quadrant 1</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5:59.427"/>
    </inkml:context>
    <inkml:brush xml:id="br0">
      <inkml:brushProperty name="width" value="0.035" units="cm"/>
      <inkml:brushProperty name="height" value="0.035" units="cm"/>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37:15.695"/>
    </inkml:context>
    <inkml:brush xml:id="br0">
      <inkml:brushProperty name="width" value="0.035" units="cm"/>
      <inkml:brushProperty name="height" value="0.035" units="cm"/>
    </inkml:brush>
  </inkml:definitions>
  <inkml:trace contextRef="#ctx0" brushRef="#br0">0 0 23638,'21082'0'0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6:10.508"/>
    </inkml:context>
    <inkml:brush xml:id="br0">
      <inkml:brushProperty name="width" value="0.035" units="cm"/>
      <inkml:brushProperty name="height" value="0.035" units="cm"/>
    </inkml:brush>
  </inkml:definitions>
  <inkml:trace contextRef="#ctx0" brushRef="#br0">0 25 24301,'950'-25'0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6:17.787"/>
    </inkml:context>
    <inkml:brush xml:id="br0">
      <inkml:brushProperty name="width" value="0.035" units="cm"/>
      <inkml:brushProperty name="height" value="0.035" units="cm"/>
    </inkml:brush>
  </inkml:definitions>
  <inkml:trace contextRef="#ctx0" brushRef="#br0">77 0 23977,'-77'12443'0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6:28.614"/>
    </inkml:context>
    <inkml:brush xml:id="br0">
      <inkml:brushProperty name="width" value="0.035" units="cm"/>
      <inkml:brushProperty name="height" value="0.035" units="cm"/>
    </inkml:brush>
  </inkml:definitions>
  <inkml:trace contextRef="#ctx0" brushRef="#br0">0 0 24280,'52'12444'0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6:41.384"/>
    </inkml:context>
    <inkml:brush xml:id="br0">
      <inkml:brushProperty name="width" value="0.035" units="cm"/>
      <inkml:brushProperty name="height" value="0.035" units="cm"/>
    </inkml:brush>
  </inkml:definitions>
  <inkml:trace contextRef="#ctx0" brushRef="#br0">0 0 24404,'21090'0'0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6:50.522"/>
    </inkml:context>
    <inkml:brush xml:id="br0">
      <inkml:brushProperty name="width" value="0.035" units="cm"/>
      <inkml:brushProperty name="height" value="0.035" units="cm"/>
    </inkml:brush>
  </inkml:definitions>
  <inkml:trace contextRef="#ctx0" brushRef="#br0">0 0 24483,'20988'76'0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7:19.355"/>
    </inkml:context>
    <inkml:brush xml:id="br0">
      <inkml:brushProperty name="width" value="0.035" units="cm"/>
      <inkml:brushProperty name="height" value="0.035" units="cm"/>
    </inkml:brush>
  </inkml:definitions>
  <inkml:trace contextRef="#ctx0" brushRef="#br0">0 0 24524,'0'12573'0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9:24.583"/>
    </inkml:context>
    <inkml:brush xml:id="br0">
      <inkml:brushProperty name="width" value="0.1" units="cm"/>
      <inkml:brushProperty name="height" value="0.1" units="cm"/>
      <inkml:brushProperty name="color" value="#004F8B"/>
    </inkml:brush>
  </inkml:definitions>
  <inkml:trace contextRef="#ctx0" brushRef="#br0">0 0 8192,'0'0'0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14:29:35.306"/>
    </inkml:context>
    <inkml:brush xml:id="br0">
      <inkml:brushProperty name="width" value="0.1" units="cm"/>
      <inkml:brushProperty name="height" value="0.1" units="cm"/>
      <inkml:brushProperty name="color" value="#004F8B"/>
    </inkml:brush>
  </inkml:definitions>
  <inkml:trace contextRef="#ctx0" brushRef="#br0">1 0 8192,'0'0'0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18" tIns="47108" rIns="94218" bIns="47108" rtlCol="0"/>
          <a:lstStyle>
            <a:lvl1pPr algn="r">
              <a:defRPr sz="1200"/>
            </a:lvl1pPr>
          </a:lstStyle>
          <a:p>
            <a:fld id="{0B452093-95E5-4508-A30F-84F05B7E0B06}" type="datetimeFigureOut">
              <a:rPr lang="en-US" smtClean="0"/>
              <a:t>3/9/2026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8" rIns="94218"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18" tIns="47108" rIns="94218" bIns="47108" rtlCol="0" anchor="b"/>
          <a:lstStyle>
            <a:lvl1pPr algn="r">
              <a:defRPr sz="1200"/>
            </a:lvl1pPr>
          </a:lstStyle>
          <a:p>
            <a:fld id="{DF8DF90C-1F11-418C-9F39-CEC2072C4C94}" type="slidenum">
              <a:rPr lang="en-US" smtClean="0"/>
              <a:t>‹#›</a:t>
            </a:fld>
            <a:endParaRPr lang="en-US"/>
          </a:p>
        </p:txBody>
      </p:sp>
    </p:spTree>
    <p:extLst>
      <p:ext uri="{BB962C8B-B14F-4D97-AF65-F5344CB8AC3E}">
        <p14:creationId xmlns:p14="http://schemas.microsoft.com/office/powerpoint/2010/main" val="343575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mh.nih.gov/health/statistics/mental-illness?utm_source=chatgpt.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DF90C-1F11-418C-9F39-CEC2072C4C94}" type="slidenum">
              <a:rPr lang="en-US" smtClean="0"/>
              <a:t>1</a:t>
            </a:fld>
            <a:endParaRPr lang="en-US"/>
          </a:p>
        </p:txBody>
      </p:sp>
    </p:spTree>
    <p:extLst>
      <p:ext uri="{BB962C8B-B14F-4D97-AF65-F5344CB8AC3E}">
        <p14:creationId xmlns:p14="http://schemas.microsoft.com/office/powerpoint/2010/main" val="51692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people have both… mental health and SUD. </a:t>
            </a:r>
          </a:p>
        </p:txBody>
      </p:sp>
      <p:sp>
        <p:nvSpPr>
          <p:cNvPr id="4" name="Slide Number Placeholder 3"/>
          <p:cNvSpPr>
            <a:spLocks noGrp="1"/>
          </p:cNvSpPr>
          <p:nvPr>
            <p:ph type="sldNum" sz="quarter" idx="5"/>
          </p:nvPr>
        </p:nvSpPr>
        <p:spPr/>
        <p:txBody>
          <a:bodyPr/>
          <a:lstStyle/>
          <a:p>
            <a:fld id="{DF8DF90C-1F11-418C-9F39-CEC2072C4C94}" type="slidenum">
              <a:rPr lang="en-US" smtClean="0"/>
              <a:t>14</a:t>
            </a:fld>
            <a:endParaRPr lang="en-US"/>
          </a:p>
        </p:txBody>
      </p:sp>
    </p:spTree>
    <p:extLst>
      <p:ext uri="{BB962C8B-B14F-4D97-AF65-F5344CB8AC3E}">
        <p14:creationId xmlns:p14="http://schemas.microsoft.com/office/powerpoint/2010/main" val="384487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15</a:t>
            </a:fld>
            <a:endParaRPr lang="en-US"/>
          </a:p>
        </p:txBody>
      </p:sp>
    </p:spTree>
    <p:extLst>
      <p:ext uri="{BB962C8B-B14F-4D97-AF65-F5344CB8AC3E}">
        <p14:creationId xmlns:p14="http://schemas.microsoft.com/office/powerpoint/2010/main" val="334153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16</a:t>
            </a:fld>
            <a:endParaRPr lang="en-US"/>
          </a:p>
        </p:txBody>
      </p:sp>
    </p:spTree>
    <p:extLst>
      <p:ext uri="{BB962C8B-B14F-4D97-AF65-F5344CB8AC3E}">
        <p14:creationId xmlns:p14="http://schemas.microsoft.com/office/powerpoint/2010/main" val="376019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18</a:t>
            </a:fld>
            <a:endParaRPr lang="en-US"/>
          </a:p>
        </p:txBody>
      </p:sp>
    </p:spTree>
    <p:extLst>
      <p:ext uri="{BB962C8B-B14F-4D97-AF65-F5344CB8AC3E}">
        <p14:creationId xmlns:p14="http://schemas.microsoft.com/office/powerpoint/2010/main" val="185254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20</a:t>
            </a:fld>
            <a:endParaRPr lang="en-US"/>
          </a:p>
        </p:txBody>
      </p:sp>
    </p:spTree>
    <p:extLst>
      <p:ext uri="{BB962C8B-B14F-4D97-AF65-F5344CB8AC3E}">
        <p14:creationId xmlns:p14="http://schemas.microsoft.com/office/powerpoint/2010/main" val="1887587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21</a:t>
            </a:fld>
            <a:endParaRPr lang="en-US"/>
          </a:p>
        </p:txBody>
      </p:sp>
    </p:spTree>
    <p:extLst>
      <p:ext uri="{BB962C8B-B14F-4D97-AF65-F5344CB8AC3E}">
        <p14:creationId xmlns:p14="http://schemas.microsoft.com/office/powerpoint/2010/main" val="41613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8DF90C-1F11-418C-9F39-CEC2072C4C94}" type="slidenum">
              <a:rPr lang="en-US" smtClean="0"/>
              <a:t>22</a:t>
            </a:fld>
            <a:endParaRPr lang="en-US"/>
          </a:p>
        </p:txBody>
      </p:sp>
    </p:spTree>
    <p:extLst>
      <p:ext uri="{BB962C8B-B14F-4D97-AF65-F5344CB8AC3E}">
        <p14:creationId xmlns:p14="http://schemas.microsoft.com/office/powerpoint/2010/main" val="421984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23</a:t>
            </a:fld>
            <a:endParaRPr lang="en-US"/>
          </a:p>
        </p:txBody>
      </p:sp>
    </p:spTree>
    <p:extLst>
      <p:ext uri="{BB962C8B-B14F-4D97-AF65-F5344CB8AC3E}">
        <p14:creationId xmlns:p14="http://schemas.microsoft.com/office/powerpoint/2010/main" val="378146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24</a:t>
            </a:fld>
            <a:endParaRPr lang="en-US"/>
          </a:p>
        </p:txBody>
      </p:sp>
    </p:spTree>
    <p:extLst>
      <p:ext uri="{BB962C8B-B14F-4D97-AF65-F5344CB8AC3E}">
        <p14:creationId xmlns:p14="http://schemas.microsoft.com/office/powerpoint/2010/main" val="188579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25</a:t>
            </a:fld>
            <a:endParaRPr lang="en-US"/>
          </a:p>
        </p:txBody>
      </p:sp>
    </p:spTree>
    <p:extLst>
      <p:ext uri="{BB962C8B-B14F-4D97-AF65-F5344CB8AC3E}">
        <p14:creationId xmlns:p14="http://schemas.microsoft.com/office/powerpoint/2010/main" val="86605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3</a:t>
            </a:fld>
            <a:endParaRPr lang="en-US"/>
          </a:p>
        </p:txBody>
      </p:sp>
    </p:spTree>
    <p:extLst>
      <p:ext uri="{BB962C8B-B14F-4D97-AF65-F5344CB8AC3E}">
        <p14:creationId xmlns:p14="http://schemas.microsoft.com/office/powerpoint/2010/main" val="782613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26</a:t>
            </a:fld>
            <a:endParaRPr lang="en-US"/>
          </a:p>
        </p:txBody>
      </p:sp>
    </p:spTree>
    <p:extLst>
      <p:ext uri="{BB962C8B-B14F-4D97-AF65-F5344CB8AC3E}">
        <p14:creationId xmlns:p14="http://schemas.microsoft.com/office/powerpoint/2010/main" val="25069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30</a:t>
            </a:fld>
            <a:endParaRPr lang="en-US"/>
          </a:p>
        </p:txBody>
      </p:sp>
    </p:spTree>
    <p:extLst>
      <p:ext uri="{BB962C8B-B14F-4D97-AF65-F5344CB8AC3E}">
        <p14:creationId xmlns:p14="http://schemas.microsoft.com/office/powerpoint/2010/main" val="218576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31</a:t>
            </a:fld>
            <a:endParaRPr lang="en-US"/>
          </a:p>
        </p:txBody>
      </p:sp>
    </p:spTree>
    <p:extLst>
      <p:ext uri="{BB962C8B-B14F-4D97-AF65-F5344CB8AC3E}">
        <p14:creationId xmlns:p14="http://schemas.microsoft.com/office/powerpoint/2010/main" val="2652716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32</a:t>
            </a:fld>
            <a:endParaRPr lang="en-US"/>
          </a:p>
        </p:txBody>
      </p:sp>
    </p:spTree>
    <p:extLst>
      <p:ext uri="{BB962C8B-B14F-4D97-AF65-F5344CB8AC3E}">
        <p14:creationId xmlns:p14="http://schemas.microsoft.com/office/powerpoint/2010/main" val="105631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r>
              <a:rPr lang="en-US" dirty="0"/>
              <a:t>Final thought</a:t>
            </a:r>
            <a:endParaRPr lang="en-US" dirty="0">
              <a:hlinkClick r:id="rId3"/>
            </a:endParaRPr>
          </a:p>
          <a:p>
            <a:pPr defTabSz="942170">
              <a:defRPr/>
            </a:pPr>
            <a:endParaRPr lang="en-US" dirty="0">
              <a:hlinkClick r:id="rId3"/>
            </a:endParaRPr>
          </a:p>
          <a:p>
            <a:pPr defTabSz="942170">
              <a:defRPr/>
            </a:pPr>
            <a:r>
              <a:rPr lang="en-US" dirty="0">
                <a:hlinkClick r:id="rId3"/>
              </a:rPr>
              <a:t>National Institute of Mental Health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33</a:t>
            </a:fld>
            <a:endParaRPr lang="en-US"/>
          </a:p>
        </p:txBody>
      </p:sp>
    </p:spTree>
    <p:extLst>
      <p:ext uri="{BB962C8B-B14F-4D97-AF65-F5344CB8AC3E}">
        <p14:creationId xmlns:p14="http://schemas.microsoft.com/office/powerpoint/2010/main" val="151422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4</a:t>
            </a:fld>
            <a:endParaRPr lang="en-US"/>
          </a:p>
        </p:txBody>
      </p:sp>
    </p:spTree>
    <p:extLst>
      <p:ext uri="{BB962C8B-B14F-4D97-AF65-F5344CB8AC3E}">
        <p14:creationId xmlns:p14="http://schemas.microsoft.com/office/powerpoint/2010/main" val="167142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DF90C-1F11-418C-9F39-CEC2072C4C94}" type="slidenum">
              <a:rPr lang="en-US" smtClean="0"/>
              <a:t>5</a:t>
            </a:fld>
            <a:endParaRPr lang="en-US"/>
          </a:p>
        </p:txBody>
      </p:sp>
    </p:spTree>
    <p:extLst>
      <p:ext uri="{BB962C8B-B14F-4D97-AF65-F5344CB8AC3E}">
        <p14:creationId xmlns:p14="http://schemas.microsoft.com/office/powerpoint/2010/main" val="289975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6</a:t>
            </a:fld>
            <a:endParaRPr lang="en-US"/>
          </a:p>
        </p:txBody>
      </p:sp>
    </p:spTree>
    <p:extLst>
      <p:ext uri="{BB962C8B-B14F-4D97-AF65-F5344CB8AC3E}">
        <p14:creationId xmlns:p14="http://schemas.microsoft.com/office/powerpoint/2010/main" val="1660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7</a:t>
            </a:fld>
            <a:endParaRPr lang="en-US"/>
          </a:p>
        </p:txBody>
      </p:sp>
    </p:spTree>
    <p:extLst>
      <p:ext uri="{BB962C8B-B14F-4D97-AF65-F5344CB8AC3E}">
        <p14:creationId xmlns:p14="http://schemas.microsoft.com/office/powerpoint/2010/main" val="263063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8</a:t>
            </a:fld>
            <a:endParaRPr lang="en-US"/>
          </a:p>
        </p:txBody>
      </p:sp>
    </p:spTree>
    <p:extLst>
      <p:ext uri="{BB962C8B-B14F-4D97-AF65-F5344CB8AC3E}">
        <p14:creationId xmlns:p14="http://schemas.microsoft.com/office/powerpoint/2010/main" val="27254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10</a:t>
            </a:fld>
            <a:endParaRPr lang="en-US"/>
          </a:p>
        </p:txBody>
      </p:sp>
    </p:spTree>
    <p:extLst>
      <p:ext uri="{BB962C8B-B14F-4D97-AF65-F5344CB8AC3E}">
        <p14:creationId xmlns:p14="http://schemas.microsoft.com/office/powerpoint/2010/main" val="230857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DF90C-1F11-418C-9F39-CEC2072C4C94}" type="slidenum">
              <a:rPr lang="en-US" smtClean="0"/>
              <a:t>12</a:t>
            </a:fld>
            <a:endParaRPr lang="en-US"/>
          </a:p>
        </p:txBody>
      </p:sp>
    </p:spTree>
    <p:extLst>
      <p:ext uri="{BB962C8B-B14F-4D97-AF65-F5344CB8AC3E}">
        <p14:creationId xmlns:p14="http://schemas.microsoft.com/office/powerpoint/2010/main" val="79692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A7B8-6E14-38EC-96D0-4E0B17CB87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3F6CAB-C52C-99D6-3219-1014367B1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563B9-B53C-2739-1048-522415CAAF0C}"/>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5" name="Footer Placeholder 4">
            <a:extLst>
              <a:ext uri="{FF2B5EF4-FFF2-40B4-BE49-F238E27FC236}">
                <a16:creationId xmlns:a16="http://schemas.microsoft.com/office/drawing/2014/main" id="{AD7FC781-AFD5-F722-EDD2-37BDF8AF9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62937-4C00-1E0C-4874-CFBCC3A65E4C}"/>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9566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8BFD-2A36-7FF6-F923-24D54D5760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3BC80E-485C-65EB-A76E-52C549963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501D5-0F79-24A5-E84D-6CE195585800}"/>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5" name="Footer Placeholder 4">
            <a:extLst>
              <a:ext uri="{FF2B5EF4-FFF2-40B4-BE49-F238E27FC236}">
                <a16:creationId xmlns:a16="http://schemas.microsoft.com/office/drawing/2014/main" id="{7A916769-62D3-50AA-E6B2-338E63425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1BF80-3225-F343-C48A-6C486DEA673A}"/>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121063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63004-A291-DAF3-F0E9-6F785432E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6F0AE-F7BD-0927-4ABD-6B7336B1F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BB6B3-4EA2-257A-37C9-A5511E29575D}"/>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5" name="Footer Placeholder 4">
            <a:extLst>
              <a:ext uri="{FF2B5EF4-FFF2-40B4-BE49-F238E27FC236}">
                <a16:creationId xmlns:a16="http://schemas.microsoft.com/office/drawing/2014/main" id="{41EBA51B-C07C-0015-3F87-2D3852DD5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39264-1D05-D1C1-E9D4-4DF6D2464852}"/>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136618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162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4411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967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0351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259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56978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47907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7401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D4D2-0470-75E6-501C-A4B1C8B5B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BB321-FA1A-5DC8-8539-6F1386AE5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03883-F3E5-6A44-AE5A-0B669E797A0D}"/>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5" name="Footer Placeholder 4">
            <a:extLst>
              <a:ext uri="{FF2B5EF4-FFF2-40B4-BE49-F238E27FC236}">
                <a16:creationId xmlns:a16="http://schemas.microsoft.com/office/drawing/2014/main" id="{645DF787-4B4C-DCEC-A82B-EDC25C9F6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14864-3A00-F36B-D6C1-D1F4EB9BA88A}"/>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55755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57814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671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616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F93F-BFDD-0B2A-6F5B-33B7E1B817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38B370-B1A9-8C19-684A-DE2E7B90B9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57E1C8-142C-362F-577C-E932DA0F1B0F}"/>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5" name="Footer Placeholder 4">
            <a:extLst>
              <a:ext uri="{FF2B5EF4-FFF2-40B4-BE49-F238E27FC236}">
                <a16:creationId xmlns:a16="http://schemas.microsoft.com/office/drawing/2014/main" id="{446D2EA2-3531-E52F-E79B-F59484388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A39DB-AED6-F813-D490-F50608E5D850}"/>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66645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26F7-04B5-313F-C1A2-74B59FE31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133CE-5732-603F-2498-168BC27C12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19507E-8E50-E2BA-0F51-D7915B7DDE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F87A5-958A-48F5-6143-912758060F32}"/>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6" name="Footer Placeholder 5">
            <a:extLst>
              <a:ext uri="{FF2B5EF4-FFF2-40B4-BE49-F238E27FC236}">
                <a16:creationId xmlns:a16="http://schemas.microsoft.com/office/drawing/2014/main" id="{B3189569-1807-1A81-6C19-DCF481B85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FDCD4-ED17-0CEC-76BF-6827ADFA4CB4}"/>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16299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09F-F1D0-61CB-6B1C-8FB2E72FF5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EE087F-4BE5-9193-A2AC-39FCEAF6A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0A607A-29B1-1379-021A-E42CE3EC9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23AFB-E7F8-3679-7A20-03BBC8B3B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FB148-F4DA-1929-6B21-164AE128C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A3D65-A3A0-77C4-DD90-CE1BC43A8BEE}"/>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8" name="Footer Placeholder 7">
            <a:extLst>
              <a:ext uri="{FF2B5EF4-FFF2-40B4-BE49-F238E27FC236}">
                <a16:creationId xmlns:a16="http://schemas.microsoft.com/office/drawing/2014/main" id="{2A26FF34-A7DF-B73F-200C-DFF211D057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428358-BBBB-8D3A-C4D7-D4D183601D2E}"/>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71544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6473-749D-5810-4376-BE054FB0F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4EF92-768E-BC3E-7085-599A1AF53C57}"/>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4" name="Footer Placeholder 3">
            <a:extLst>
              <a:ext uri="{FF2B5EF4-FFF2-40B4-BE49-F238E27FC236}">
                <a16:creationId xmlns:a16="http://schemas.microsoft.com/office/drawing/2014/main" id="{A9394D2D-26DF-F65F-5215-07842EF46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7FA41-AD5F-D078-1363-F5C344DD6370}"/>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5359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99ED8-AEB0-CA7B-CDF5-B0D88ADE9F68}"/>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3" name="Footer Placeholder 2">
            <a:extLst>
              <a:ext uri="{FF2B5EF4-FFF2-40B4-BE49-F238E27FC236}">
                <a16:creationId xmlns:a16="http://schemas.microsoft.com/office/drawing/2014/main" id="{B07944DF-87B5-0C05-361D-0163229678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07738-8AF6-470D-665D-C52BF463FD93}"/>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84709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2DBB-DF82-8D56-B6AE-85B3DA0C5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781B20-6E78-6A0A-A9D5-E962AE4DB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8C28F9-4674-317E-7AAA-3C296C226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9F01B-C27A-BC14-5724-67E4AA890866}"/>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6" name="Footer Placeholder 5">
            <a:extLst>
              <a:ext uri="{FF2B5EF4-FFF2-40B4-BE49-F238E27FC236}">
                <a16:creationId xmlns:a16="http://schemas.microsoft.com/office/drawing/2014/main" id="{75519D66-52B1-B242-C060-F8467F10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C5696-AEA4-4465-CA42-0ACB9E4A9A5E}"/>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8500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1AE2-9CB5-4AC7-208E-02380786B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0E768-1080-464D-9C70-365A265B1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9C2547-9B70-0CF6-CE5B-30A0A787B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5E3C4-F900-26B9-CA29-1FFB816AE252}"/>
              </a:ext>
            </a:extLst>
          </p:cNvPr>
          <p:cNvSpPr>
            <a:spLocks noGrp="1"/>
          </p:cNvSpPr>
          <p:nvPr>
            <p:ph type="dt" sz="half" idx="10"/>
          </p:nvPr>
        </p:nvSpPr>
        <p:spPr/>
        <p:txBody>
          <a:bodyPr/>
          <a:lstStyle/>
          <a:p>
            <a:fld id="{D4EBB929-45A8-471C-8EB5-2B2842E964E7}" type="datetimeFigureOut">
              <a:rPr lang="en-US" smtClean="0"/>
              <a:t>3/9/2026</a:t>
            </a:fld>
            <a:endParaRPr lang="en-US"/>
          </a:p>
        </p:txBody>
      </p:sp>
      <p:sp>
        <p:nvSpPr>
          <p:cNvPr id="6" name="Footer Placeholder 5">
            <a:extLst>
              <a:ext uri="{FF2B5EF4-FFF2-40B4-BE49-F238E27FC236}">
                <a16:creationId xmlns:a16="http://schemas.microsoft.com/office/drawing/2014/main" id="{7418324C-ED0D-214E-6AEE-27CA58687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49083-165E-00AF-CE69-DCC883E04AE5}"/>
              </a:ext>
            </a:extLst>
          </p:cNvPr>
          <p:cNvSpPr>
            <a:spLocks noGrp="1"/>
          </p:cNvSpPr>
          <p:nvPr>
            <p:ph type="sldNum" sz="quarter" idx="12"/>
          </p:nvPr>
        </p:nvSpPr>
        <p:spPr/>
        <p:txBody>
          <a:bodyPr/>
          <a:lstStyle/>
          <a:p>
            <a:fld id="{C7C7CA4F-2C36-453D-B617-7CBE377D36DC}" type="slidenum">
              <a:rPr lang="en-US" smtClean="0"/>
              <a:t>‹#›</a:t>
            </a:fld>
            <a:endParaRPr lang="en-US"/>
          </a:p>
        </p:txBody>
      </p:sp>
    </p:spTree>
    <p:extLst>
      <p:ext uri="{BB962C8B-B14F-4D97-AF65-F5344CB8AC3E}">
        <p14:creationId xmlns:p14="http://schemas.microsoft.com/office/powerpoint/2010/main" val="3412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EFEAC9-4109-C02E-0E7E-35B88290E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D16EAC-F96D-FC04-1FD4-90F3C6207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E98F6-BD89-6EDA-6AAF-B17F5C991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EBB929-45A8-471C-8EB5-2B2842E964E7}" type="datetimeFigureOut">
              <a:rPr lang="en-US" smtClean="0"/>
              <a:t>3/9/2026</a:t>
            </a:fld>
            <a:endParaRPr lang="en-US"/>
          </a:p>
        </p:txBody>
      </p:sp>
      <p:sp>
        <p:nvSpPr>
          <p:cNvPr id="5" name="Footer Placeholder 4">
            <a:extLst>
              <a:ext uri="{FF2B5EF4-FFF2-40B4-BE49-F238E27FC236}">
                <a16:creationId xmlns:a16="http://schemas.microsoft.com/office/drawing/2014/main" id="{909D3155-C239-B4EC-063D-95C84A19C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F74153-921F-DAD6-B61F-74AE85D9C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C7CA4F-2C36-453D-B617-7CBE377D36DC}" type="slidenum">
              <a:rPr lang="en-US" smtClean="0"/>
              <a:t>‹#›</a:t>
            </a:fld>
            <a:endParaRPr lang="en-US"/>
          </a:p>
        </p:txBody>
      </p:sp>
    </p:spTree>
    <p:extLst>
      <p:ext uri="{BB962C8B-B14F-4D97-AF65-F5344CB8AC3E}">
        <p14:creationId xmlns:p14="http://schemas.microsoft.com/office/powerpoint/2010/main" val="402495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3/9/2026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375224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1172884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ncdhhs.gov/news/press-releases/2025/09/30/ncdhhs-releases-state-suicide-prevention-action-plan-suicide-awareness-month-comes-close?utm_source=chatgpt.com" TargetMode="External"/><Relationship Id="rId5" Type="http://schemas.openxmlformats.org/officeDocument/2006/relationships/hyperlink" Target="https://www.pew.org/en/research-and-analysis/fact-sheets/2025/02/substance-use-disorder-increases-risk-of-suicidal-thoughts-and-attempts?" TargetMode="External"/><Relationship Id="rId4" Type="http://schemas.openxmlformats.org/officeDocument/2006/relationships/hyperlink" Target="https://www.nami.org/mental-health-by-the-numbers/"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0.png"/><Relationship Id="rId18" Type="http://schemas.openxmlformats.org/officeDocument/2006/relationships/customXml" Target="../ink/ink8.xml"/><Relationship Id="rId3" Type="http://schemas.openxmlformats.org/officeDocument/2006/relationships/chart" Target="../charts/chart1.xml"/><Relationship Id="rId21" Type="http://schemas.openxmlformats.org/officeDocument/2006/relationships/customXml" Target="../ink/ink10.xml"/><Relationship Id="rId7" Type="http://schemas.openxmlformats.org/officeDocument/2006/relationships/image" Target="../media/image30.png"/><Relationship Id="rId12" Type="http://schemas.openxmlformats.org/officeDocument/2006/relationships/customXml" Target="../ink/ink5.xml"/><Relationship Id="rId17" Type="http://schemas.openxmlformats.org/officeDocument/2006/relationships/image" Target="../media/image80.png"/><Relationship Id="rId2" Type="http://schemas.openxmlformats.org/officeDocument/2006/relationships/notesSlide" Target="../notesSlides/notesSlide17.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0.png"/><Relationship Id="rId5" Type="http://schemas.openxmlformats.org/officeDocument/2006/relationships/image" Target="../media/image20.png"/><Relationship Id="rId15" Type="http://schemas.openxmlformats.org/officeDocument/2006/relationships/image" Target="../media/image70.png"/><Relationship Id="rId10" Type="http://schemas.openxmlformats.org/officeDocument/2006/relationships/customXml" Target="../ink/ink4.xml"/><Relationship Id="rId19" Type="http://schemas.openxmlformats.org/officeDocument/2006/relationships/image" Target="../media/image90.png"/><Relationship Id="rId4" Type="http://schemas.openxmlformats.org/officeDocument/2006/relationships/customXml" Target="../ink/ink1.xml"/><Relationship Id="rId9" Type="http://schemas.openxmlformats.org/officeDocument/2006/relationships/image" Target="../media/image40.png"/><Relationship Id="rId14" Type="http://schemas.openxmlformats.org/officeDocument/2006/relationships/customXml" Target="../ink/ink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imh.nih.gov/health/statistics/mental-illness?utm_source=chatgp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D524-8A74-F638-7D80-11ADC08A7207}"/>
              </a:ext>
            </a:extLst>
          </p:cNvPr>
          <p:cNvSpPr>
            <a:spLocks noGrp="1"/>
          </p:cNvSpPr>
          <p:nvPr>
            <p:ph type="ctrTitle"/>
          </p:nvPr>
        </p:nvSpPr>
        <p:spPr>
          <a:xfrm>
            <a:off x="838200" y="451381"/>
            <a:ext cx="10512552" cy="4066540"/>
          </a:xfrm>
        </p:spPr>
        <p:txBody>
          <a:bodyPr anchor="b">
            <a:normAutofit fontScale="90000"/>
          </a:bodyPr>
          <a:lstStyle/>
          <a:p>
            <a:pPr algn="l"/>
            <a:br>
              <a:rPr lang="en-US" sz="6600" dirty="0"/>
            </a:br>
            <a:br>
              <a:rPr lang="en-US" sz="6600" dirty="0"/>
            </a:br>
            <a:r>
              <a:rPr lang="en-US" dirty="0"/>
              <a:t>No Wrong Door:  Meeting the Needs of Individuals with Mental Health and Substance Use Disorders.</a:t>
            </a:r>
            <a:br>
              <a:rPr lang="en-US" dirty="0"/>
            </a:br>
            <a:endParaRPr lang="en-US" sz="6600" dirty="0"/>
          </a:p>
        </p:txBody>
      </p:sp>
      <p:sp>
        <p:nvSpPr>
          <p:cNvPr id="3" name="Subtitle 2">
            <a:extLst>
              <a:ext uri="{FF2B5EF4-FFF2-40B4-BE49-F238E27FC236}">
                <a16:creationId xmlns:a16="http://schemas.microsoft.com/office/drawing/2014/main" id="{B9701733-4681-225C-6C66-CC4A4AFEFB66}"/>
              </a:ext>
            </a:extLst>
          </p:cNvPr>
          <p:cNvSpPr>
            <a:spLocks noGrp="1"/>
          </p:cNvSpPr>
          <p:nvPr>
            <p:ph type="subTitle" idx="1"/>
          </p:nvPr>
        </p:nvSpPr>
        <p:spPr>
          <a:xfrm>
            <a:off x="838199" y="4983276"/>
            <a:ext cx="10512552" cy="1126680"/>
          </a:xfrm>
        </p:spPr>
        <p:txBody>
          <a:bodyPr>
            <a:normAutofit fontScale="92500" lnSpcReduction="20000"/>
          </a:bodyPr>
          <a:lstStyle/>
          <a:p>
            <a:pPr algn="l"/>
            <a:r>
              <a:rPr lang="en-US" dirty="0"/>
              <a:t>Molly Richardson LCSW, LCAS, CCS</a:t>
            </a:r>
          </a:p>
          <a:p>
            <a:pPr algn="l"/>
            <a:r>
              <a:rPr lang="en-US" dirty="0" err="1"/>
              <a:t>Mollyr@</a:t>
            </a:r>
            <a:r>
              <a:rPr lang="en-US" err="1"/>
              <a:t>theblanchardinstitute</a:t>
            </a:r>
            <a:r>
              <a:rPr lang="en-US"/>
              <a:t>.com</a:t>
            </a:r>
            <a:endParaRPr lang="en-US" dirty="0"/>
          </a:p>
          <a:p>
            <a:pPr algn="l"/>
            <a:r>
              <a:rPr lang="en-US" dirty="0"/>
              <a:t>828-337-8202</a:t>
            </a:r>
          </a:p>
        </p:txBody>
      </p:sp>
      <p:sp>
        <p:nvSpPr>
          <p:cNvPr id="11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63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06CFC-85EB-A862-998F-F2EE5B1EAA91}"/>
              </a:ext>
            </a:extLst>
          </p:cNvPr>
          <p:cNvSpPr>
            <a:spLocks noGrp="1"/>
          </p:cNvSpPr>
          <p:nvPr>
            <p:ph type="title"/>
          </p:nvPr>
        </p:nvSpPr>
        <p:spPr>
          <a:xfrm>
            <a:off x="586478" y="1683756"/>
            <a:ext cx="3115265" cy="2396359"/>
          </a:xfrm>
        </p:spPr>
        <p:txBody>
          <a:bodyPr anchor="b">
            <a:normAutofit/>
          </a:bodyPr>
          <a:lstStyle/>
          <a:p>
            <a:pPr algn="r"/>
            <a:r>
              <a:rPr lang="en-US" sz="2500" b="1">
                <a:solidFill>
                  <a:srgbClr val="FFFFFF"/>
                </a:solidFill>
              </a:rPr>
              <a:t>Similarities Between Mental Health Disorders and Substance Use Disorders</a:t>
            </a:r>
            <a:br>
              <a:rPr lang="en-US" sz="2500">
                <a:solidFill>
                  <a:srgbClr val="FFFFFF"/>
                </a:solidFill>
              </a:rPr>
            </a:br>
            <a:endParaRPr lang="en-US" sz="2500">
              <a:solidFill>
                <a:srgbClr val="FFFFFF"/>
              </a:solidFill>
            </a:endParaRPr>
          </a:p>
        </p:txBody>
      </p:sp>
      <p:graphicFrame>
        <p:nvGraphicFramePr>
          <p:cNvPr id="5" name="Content Placeholder 2">
            <a:extLst>
              <a:ext uri="{FF2B5EF4-FFF2-40B4-BE49-F238E27FC236}">
                <a16:creationId xmlns:a16="http://schemas.microsoft.com/office/drawing/2014/main" id="{D04660E9-E4B0-EED1-9C5C-FB394AE5EE85}"/>
              </a:ext>
            </a:extLst>
          </p:cNvPr>
          <p:cNvGraphicFramePr>
            <a:graphicFrameLocks noGrp="1"/>
          </p:cNvGraphicFramePr>
          <p:nvPr>
            <p:ph idx="1"/>
            <p:extLst>
              <p:ext uri="{D42A27DB-BD31-4B8C-83A1-F6EECF244321}">
                <p14:modId xmlns:p14="http://schemas.microsoft.com/office/powerpoint/2010/main" val="32683918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7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0633D-73E5-0CE0-E0EE-B8ACCE5E1981}"/>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Diagnostic Criteria</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36430AC-D52C-C823-662D-8CAECAC54FD2}"/>
              </a:ext>
            </a:extLst>
          </p:cNvPr>
          <p:cNvGraphicFramePr>
            <a:graphicFrameLocks noGrp="1"/>
          </p:cNvGraphicFramePr>
          <p:nvPr>
            <p:ph idx="1"/>
            <p:extLst>
              <p:ext uri="{D42A27DB-BD31-4B8C-83A1-F6EECF244321}">
                <p14:modId xmlns:p14="http://schemas.microsoft.com/office/powerpoint/2010/main" val="139277149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45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6229-6C6C-4E7D-4494-7B44ACD5422F}"/>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Defining Distinction</a:t>
            </a:r>
            <a:r>
              <a:rPr lang="en-US" sz="4000">
                <a:solidFill>
                  <a:srgbClr val="FFFFFF"/>
                </a:solidFill>
              </a:rPr>
              <a:t>…</a:t>
            </a:r>
            <a:br>
              <a:rPr lang="en-US" sz="4000">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9C4F9443-5966-E8BA-0710-1C67A2AC985C}"/>
              </a:ext>
            </a:extLst>
          </p:cNvPr>
          <p:cNvGraphicFramePr>
            <a:graphicFrameLocks noGrp="1"/>
          </p:cNvGraphicFramePr>
          <p:nvPr>
            <p:ph idx="1"/>
            <p:extLst>
              <p:ext uri="{D42A27DB-BD31-4B8C-83A1-F6EECF244321}">
                <p14:modId xmlns:p14="http://schemas.microsoft.com/office/powerpoint/2010/main" val="22694762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17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Content Placeholder 4">
            <a:extLst>
              <a:ext uri="{FF2B5EF4-FFF2-40B4-BE49-F238E27FC236}">
                <a16:creationId xmlns:a16="http://schemas.microsoft.com/office/drawing/2014/main" id="{345FCEF6-C54A-0F3A-9169-D749893C89BB}"/>
              </a:ext>
            </a:extLst>
          </p:cNvPr>
          <p:cNvPicPr>
            <a:picLocks noGrp="1" noChangeAspect="1"/>
          </p:cNvPicPr>
          <p:nvPr>
            <p:ph idx="1"/>
          </p:nvPr>
        </p:nvPicPr>
        <p:blipFill>
          <a:blip r:embed="rId2"/>
          <a:srcRect t="87" r="-1" b="11323"/>
          <a:stretch>
            <a:fillRect/>
          </a:stretch>
        </p:blipFill>
        <p:spPr>
          <a:xfrm>
            <a:off x="567526" y="559901"/>
            <a:ext cx="11056947" cy="5730212"/>
          </a:xfrm>
          <a:prstGeom prst="rect">
            <a:avLst/>
          </a:prstGeom>
        </p:spPr>
      </p:pic>
    </p:spTree>
    <p:extLst>
      <p:ext uri="{BB962C8B-B14F-4D97-AF65-F5344CB8AC3E}">
        <p14:creationId xmlns:p14="http://schemas.microsoft.com/office/powerpoint/2010/main" val="139921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5306A-4A7E-BC4D-0B98-D1FB92C60630}"/>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What if a persons has both mental health and substance use disorders?</a:t>
            </a:r>
          </a:p>
        </p:txBody>
      </p:sp>
      <p:graphicFrame>
        <p:nvGraphicFramePr>
          <p:cNvPr id="8" name="Content Placeholder 2">
            <a:extLst>
              <a:ext uri="{FF2B5EF4-FFF2-40B4-BE49-F238E27FC236}">
                <a16:creationId xmlns:a16="http://schemas.microsoft.com/office/drawing/2014/main" id="{2FD58F79-38C9-2878-6A21-B4795E938C77}"/>
              </a:ext>
            </a:extLst>
          </p:cNvPr>
          <p:cNvGraphicFramePr>
            <a:graphicFrameLocks noGrp="1"/>
          </p:cNvGraphicFramePr>
          <p:nvPr>
            <p:ph idx="1"/>
            <p:extLst>
              <p:ext uri="{D42A27DB-BD31-4B8C-83A1-F6EECF244321}">
                <p14:modId xmlns:p14="http://schemas.microsoft.com/office/powerpoint/2010/main" val="9529197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72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9FD8C-484B-12D3-2A7C-A2C4A18C6585}"/>
              </a:ext>
            </a:extLst>
          </p:cNvPr>
          <p:cNvPicPr>
            <a:picLocks noChangeAspect="1"/>
          </p:cNvPicPr>
          <p:nvPr/>
        </p:nvPicPr>
        <p:blipFill>
          <a:blip r:embed="rId3">
            <a:duotone>
              <a:schemeClr val="bg2">
                <a:shade val="45000"/>
                <a:satMod val="135000"/>
              </a:schemeClr>
              <a:prstClr val="white"/>
            </a:duotone>
          </a:blip>
          <a:srcRect t="15537" b="2046"/>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C26AF-25A7-D4E7-5AC5-CB9086955959}"/>
              </a:ext>
            </a:extLst>
          </p:cNvPr>
          <p:cNvSpPr>
            <a:spLocks noGrp="1"/>
          </p:cNvSpPr>
          <p:nvPr>
            <p:ph type="title"/>
          </p:nvPr>
        </p:nvSpPr>
        <p:spPr>
          <a:xfrm>
            <a:off x="838200" y="365125"/>
            <a:ext cx="10515600" cy="1325563"/>
          </a:xfrm>
        </p:spPr>
        <p:txBody>
          <a:bodyPr>
            <a:normAutofit/>
          </a:bodyPr>
          <a:lstStyle/>
          <a:p>
            <a:r>
              <a:rPr lang="en-US" dirty="0"/>
              <a:t>MH and SUD symptoms amplify each other</a:t>
            </a:r>
          </a:p>
        </p:txBody>
      </p:sp>
      <p:graphicFrame>
        <p:nvGraphicFramePr>
          <p:cNvPr id="5" name="Content Placeholder 2">
            <a:extLst>
              <a:ext uri="{FF2B5EF4-FFF2-40B4-BE49-F238E27FC236}">
                <a16:creationId xmlns:a16="http://schemas.microsoft.com/office/drawing/2014/main" id="{039EE7E4-6B61-1921-9110-C209E3941C39}"/>
              </a:ext>
            </a:extLst>
          </p:cNvPr>
          <p:cNvGraphicFramePr>
            <a:graphicFrameLocks noGrp="1"/>
          </p:cNvGraphicFramePr>
          <p:nvPr>
            <p:ph idx="1"/>
            <p:extLst>
              <p:ext uri="{D42A27DB-BD31-4B8C-83A1-F6EECF244321}">
                <p14:modId xmlns:p14="http://schemas.microsoft.com/office/powerpoint/2010/main" val="2196069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538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5B5EF-558E-0AB0-E625-E1E932999EF2}"/>
              </a:ext>
            </a:extLst>
          </p:cNvPr>
          <p:cNvSpPr>
            <a:spLocks noGrp="1"/>
          </p:cNvSpPr>
          <p:nvPr>
            <p:ph type="title"/>
          </p:nvPr>
        </p:nvSpPr>
        <p:spPr>
          <a:xfrm>
            <a:off x="1043631" y="809898"/>
            <a:ext cx="9942716" cy="1554480"/>
          </a:xfrm>
        </p:spPr>
        <p:txBody>
          <a:bodyPr anchor="ctr">
            <a:normAutofit/>
          </a:bodyPr>
          <a:lstStyle/>
          <a:p>
            <a:r>
              <a:rPr lang="en-US" sz="4800" b="1" dirty="0"/>
              <a:t>Suicide / Self-Harm</a:t>
            </a:r>
            <a:endParaRPr lang="en-US" sz="4800" dirty="0"/>
          </a:p>
        </p:txBody>
      </p:sp>
      <p:sp>
        <p:nvSpPr>
          <p:cNvPr id="3" name="Content Placeholder 2">
            <a:extLst>
              <a:ext uri="{FF2B5EF4-FFF2-40B4-BE49-F238E27FC236}">
                <a16:creationId xmlns:a16="http://schemas.microsoft.com/office/drawing/2014/main" id="{BCE6FE90-FBD4-8F19-1F4B-08E6A8C1C57E}"/>
              </a:ext>
            </a:extLst>
          </p:cNvPr>
          <p:cNvSpPr>
            <a:spLocks noGrp="1"/>
          </p:cNvSpPr>
          <p:nvPr>
            <p:ph idx="1"/>
          </p:nvPr>
        </p:nvSpPr>
        <p:spPr>
          <a:xfrm>
            <a:off x="535669" y="2704014"/>
            <a:ext cx="11553549" cy="4153985"/>
          </a:xfrm>
        </p:spPr>
        <p:txBody>
          <a:bodyPr anchor="ctr">
            <a:normAutofit fontScale="92500" lnSpcReduction="10000"/>
          </a:bodyPr>
          <a:lstStyle/>
          <a:p>
            <a:pPr marL="0" indent="0">
              <a:buNone/>
            </a:pPr>
            <a:endParaRPr lang="en-US" sz="2000" dirty="0"/>
          </a:p>
          <a:p>
            <a:r>
              <a:rPr lang="en-US" sz="2400" dirty="0"/>
              <a:t>In 2023- Suicide was the eleventh leading cause of death overall in the United States, claiming the lives of over 49,300 people.</a:t>
            </a:r>
          </a:p>
          <a:p>
            <a:r>
              <a:rPr lang="en-US" sz="2000" dirty="0">
                <a:hlinkClick r:id="rId3">
                  <a:extLst>
                    <a:ext uri="{A12FA001-AC4F-418D-AE19-62706E023703}">
                      <ahyp:hlinkClr xmlns:ahyp="http://schemas.microsoft.com/office/drawing/2018/hyperlinkcolor" val="tx"/>
                    </a:ext>
                  </a:extLst>
                </a:hlinkClick>
              </a:rPr>
              <a:t>90%</a:t>
            </a:r>
            <a:r>
              <a:rPr lang="en-US" sz="2000" dirty="0"/>
              <a:t> of people who die by suicide may have experienced symptoms of a mental health disorder, according to interviews with family, friends and medical professionals (also known as psychological autopsy) </a:t>
            </a:r>
            <a:r>
              <a:rPr lang="en-US" sz="2000" dirty="0">
                <a:hlinkClick r:id="rId4"/>
              </a:rPr>
              <a:t>Mental Health By the Numbers | NAMI</a:t>
            </a:r>
            <a:endParaRPr lang="en-US" sz="2000" dirty="0"/>
          </a:p>
          <a:p>
            <a:r>
              <a:rPr lang="en-US" sz="2000" dirty="0"/>
              <a:t>Substance use impairs judgment and increases impulsivity, raising the risk of suicide attempts and death. </a:t>
            </a:r>
          </a:p>
          <a:p>
            <a:pPr lvl="1"/>
            <a:r>
              <a:rPr lang="en-US" sz="2000" dirty="0"/>
              <a:t>Risk of death by suicide increases </a:t>
            </a:r>
          </a:p>
          <a:p>
            <a:pPr lvl="2"/>
            <a:r>
              <a:rPr lang="en-US" dirty="0"/>
              <a:t>5.8 times for people with alcohol use disorder (AUD), </a:t>
            </a:r>
          </a:p>
          <a:p>
            <a:pPr lvl="2"/>
            <a:r>
              <a:rPr lang="en-US" dirty="0"/>
              <a:t>8.1 times for people with alcohol and drug use disorders</a:t>
            </a:r>
          </a:p>
          <a:p>
            <a:pPr lvl="2"/>
            <a:r>
              <a:rPr lang="en-US" dirty="0"/>
              <a:t>11.2 times for people with alcohol, drug, and tobacco use disorders.</a:t>
            </a:r>
          </a:p>
          <a:p>
            <a:pPr marL="914400" lvl="2" indent="0">
              <a:buNone/>
            </a:pPr>
            <a:r>
              <a:rPr lang="en-US" sz="1600" dirty="0">
                <a:hlinkClick r:id="rId5"/>
              </a:rPr>
              <a:t>Substance Use Disorder Increases Risk of Suicidal Thoughts and Attempts | The Pew Charitable Trusts</a:t>
            </a:r>
            <a:endParaRPr lang="en-US" sz="1600" dirty="0"/>
          </a:p>
          <a:p>
            <a:pPr marL="0" lvl="0" indent="0" eaLnBrk="0" fontAlgn="base" hangingPunct="0">
              <a:spcBef>
                <a:spcPct val="0"/>
              </a:spcBef>
              <a:spcAft>
                <a:spcPct val="0"/>
              </a:spcAft>
              <a:buFontTx/>
              <a:buChar char="•"/>
            </a:pPr>
            <a:endParaRPr lang="en-US" altLang="en-US" sz="2000" dirty="0">
              <a:latin typeface="Arial" panose="020B0604020202020204" pitchFamily="34" charset="0"/>
            </a:endParaRPr>
          </a:p>
          <a:p>
            <a:pPr marL="0" lvl="0" indent="0" eaLnBrk="0" fontAlgn="base" hangingPunct="0">
              <a:spcBef>
                <a:spcPct val="0"/>
              </a:spcBef>
              <a:spcAft>
                <a:spcPct val="0"/>
              </a:spcAft>
              <a:buFontTx/>
              <a:buChar char="•"/>
            </a:pPr>
            <a:r>
              <a:rPr lang="en-US" altLang="en-US" sz="2000" dirty="0">
                <a:latin typeface="Arial" panose="020B0604020202020204" pitchFamily="34" charset="0"/>
              </a:rPr>
              <a:t>In 2023, nearly 1,600 suicides were recorded in North Carolina, according to NCDHHS. </a:t>
            </a:r>
            <a:r>
              <a:rPr lang="en-US" altLang="en-US" sz="2000" dirty="0">
                <a:latin typeface="Arial" panose="020B0604020202020204" pitchFamily="34" charset="0"/>
                <a:hlinkClick r:id="rId6"/>
              </a:rPr>
              <a:t>NC DHHS</a:t>
            </a:r>
            <a:endParaRPr lang="en-US" altLang="en-US" sz="2000" dirty="0">
              <a:latin typeface="Arial" panose="020B0604020202020204" pitchFamily="34" charset="0"/>
            </a:endParaRPr>
          </a:p>
          <a:p>
            <a:pPr marL="0" indent="0">
              <a:buNone/>
            </a:pPr>
            <a:endParaRPr lang="en-US" sz="1700" dirty="0"/>
          </a:p>
          <a:p>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24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B98C5-8A1F-85E6-77AD-E44FA33D2167}"/>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Adult Drug Abuse &amp; Mental Health</a:t>
            </a:r>
          </a:p>
        </p:txBody>
      </p:sp>
      <p:graphicFrame>
        <p:nvGraphicFramePr>
          <p:cNvPr id="5" name="Content Placeholder 2">
            <a:extLst>
              <a:ext uri="{FF2B5EF4-FFF2-40B4-BE49-F238E27FC236}">
                <a16:creationId xmlns:a16="http://schemas.microsoft.com/office/drawing/2014/main" id="{D3B309FC-3AB8-DD11-77A4-977B4DCE5B22}"/>
              </a:ext>
            </a:extLst>
          </p:cNvPr>
          <p:cNvGraphicFramePr>
            <a:graphicFrameLocks noGrp="1"/>
          </p:cNvGraphicFramePr>
          <p:nvPr>
            <p:ph idx="1"/>
            <p:extLst>
              <p:ext uri="{D42A27DB-BD31-4B8C-83A1-F6EECF244321}">
                <p14:modId xmlns:p14="http://schemas.microsoft.com/office/powerpoint/2010/main" val="22243349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601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61951A-DBF2-42F3-9FC9-A09C848107F4}"/>
              </a:ext>
            </a:extLst>
          </p:cNvPr>
          <p:cNvPicPr>
            <a:picLocks noGrp="1" noChangeAspect="1"/>
          </p:cNvPicPr>
          <p:nvPr>
            <p:ph idx="1"/>
          </p:nvPr>
        </p:nvPicPr>
        <p:blipFill>
          <a:blip r:embed="rId3"/>
          <a:srcRect t="1379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B19F9-24DA-C213-DB10-5CD60575C03F}"/>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br>
              <a:rPr lang="en-US" sz="3200" b="1" dirty="0">
                <a:solidFill>
                  <a:schemeClr val="tx1">
                    <a:lumMod val="85000"/>
                    <a:lumOff val="15000"/>
                  </a:schemeClr>
                </a:solidFill>
              </a:rPr>
            </a:br>
            <a:r>
              <a:rPr lang="en-US" sz="3200" b="1" dirty="0">
                <a:solidFill>
                  <a:schemeClr val="tx1">
                    <a:lumMod val="85000"/>
                    <a:lumOff val="15000"/>
                  </a:schemeClr>
                </a:solidFill>
              </a:rPr>
              <a:t>This is why integrated treatment is now the standard of care.</a:t>
            </a:r>
            <a:br>
              <a:rPr lang="en-US" sz="2300" b="1" dirty="0">
                <a:solidFill>
                  <a:schemeClr val="tx1">
                    <a:lumMod val="85000"/>
                    <a:lumOff val="15000"/>
                  </a:schemeClr>
                </a:solidFill>
              </a:rPr>
            </a:br>
            <a:endParaRPr lang="en-US" sz="23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34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gnifying glass and question mark">
            <a:extLst>
              <a:ext uri="{FF2B5EF4-FFF2-40B4-BE49-F238E27FC236}">
                <a16:creationId xmlns:a16="http://schemas.microsoft.com/office/drawing/2014/main" id="{A39925BF-215C-968B-A5EF-982A77DD9D83}"/>
              </a:ext>
            </a:extLst>
          </p:cNvPr>
          <p:cNvPicPr>
            <a:picLocks noChangeAspect="1"/>
          </p:cNvPicPr>
          <p:nvPr/>
        </p:nvPicPr>
        <p:blipFill>
          <a:blip r:embed="rId2"/>
          <a:srcRect l="288" r="1" b="1"/>
          <a:stretch>
            <a:fillRect/>
          </a:stretch>
        </p:blipFill>
        <p:spPr>
          <a:xfrm>
            <a:off x="-3447" y="-1"/>
            <a:ext cx="12195447" cy="6879745"/>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CCFD9-5E1C-35E9-9CB0-0693C70FDCC1}"/>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How do we do this?</a:t>
            </a:r>
          </a:p>
        </p:txBody>
      </p:sp>
    </p:spTree>
    <p:extLst>
      <p:ext uri="{BB962C8B-B14F-4D97-AF65-F5344CB8AC3E}">
        <p14:creationId xmlns:p14="http://schemas.microsoft.com/office/powerpoint/2010/main" val="13714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3C3B4-F499-589F-1C04-148C6DEA75FD}"/>
              </a:ext>
            </a:extLst>
          </p:cNvPr>
          <p:cNvSpPr>
            <a:spLocks noGrp="1"/>
          </p:cNvSpPr>
          <p:nvPr>
            <p:ph type="title"/>
          </p:nvPr>
        </p:nvSpPr>
        <p:spPr>
          <a:xfrm>
            <a:off x="686834" y="1153572"/>
            <a:ext cx="3200400" cy="4461163"/>
          </a:xfrm>
        </p:spPr>
        <p:txBody>
          <a:bodyPr>
            <a:normAutofit/>
          </a:bodyPr>
          <a:lstStyle/>
          <a:p>
            <a:r>
              <a:rPr lang="en-US">
                <a:solidFill>
                  <a:srgbClr val="FFFFFF"/>
                </a:solidFill>
              </a:rPr>
              <a:t>Objectives: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tle 1">
            <a:extLst>
              <a:ext uri="{FF2B5EF4-FFF2-40B4-BE49-F238E27FC236}">
                <a16:creationId xmlns:a16="http://schemas.microsoft.com/office/drawing/2014/main" id="{CA214ED0-D2F2-D3D3-53F2-BE939C200E05}"/>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000"/>
              <a:t>Understand </a:t>
            </a:r>
            <a:r>
              <a:rPr lang="en-US" sz="2000" dirty="0"/>
              <a:t>how individuals living with mental health and substance use disorders often experience complex, overlapping challenges that require thoughtful, integrated care.</a:t>
            </a:r>
            <a:br>
              <a:rPr lang="en-US" sz="2000" dirty="0"/>
            </a:br>
            <a:br>
              <a:rPr lang="en-US" sz="2000" dirty="0"/>
            </a:br>
            <a:r>
              <a:rPr lang="en-US" sz="2000" dirty="0"/>
              <a:t>Understand the prevalence of mental health, substance abuse and co-occurring disorders and the historical and current barriers that have limited access to effective treatment.</a:t>
            </a:r>
            <a:br>
              <a:rPr lang="en-US" sz="2000" dirty="0"/>
            </a:br>
            <a:br>
              <a:rPr lang="en-US" sz="2000" dirty="0"/>
            </a:br>
            <a:r>
              <a:rPr lang="en-US" sz="2000" dirty="0"/>
              <a:t>Participants will gain a deeper understanding of symptom severity across a continuum and how accurate assessment informs appropriate treatment planning.</a:t>
            </a:r>
            <a:br>
              <a:rPr lang="en-US" sz="2000" dirty="0"/>
            </a:br>
            <a:br>
              <a:rPr lang="en-US" sz="2000" dirty="0"/>
            </a:br>
            <a:r>
              <a:rPr lang="en-US" sz="2000" dirty="0"/>
              <a:t>Explore and understand how evidence-based approaches work in real-world settings and emphasize the importance of meeting individuals where they are by tailoring treatment to support meaningful, sustainable recovery outcomes.</a:t>
            </a:r>
            <a:endParaRPr lang="en-US" sz="2000" kern="1200" dirty="0">
              <a:latin typeface="+mj-lt"/>
              <a:ea typeface="+mj-ea"/>
              <a:cs typeface="+mj-cs"/>
            </a:endParaRPr>
          </a:p>
        </p:txBody>
      </p:sp>
    </p:spTree>
    <p:extLst>
      <p:ext uri="{BB962C8B-B14F-4D97-AF65-F5344CB8AC3E}">
        <p14:creationId xmlns:p14="http://schemas.microsoft.com/office/powerpoint/2010/main" val="31620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79F53-76DF-6969-7EA3-B19F9AFE2FDB}"/>
              </a:ext>
            </a:extLst>
          </p:cNvPr>
          <p:cNvSpPr>
            <a:spLocks noGrp="1"/>
          </p:cNvSpPr>
          <p:nvPr>
            <p:ph type="title"/>
          </p:nvPr>
        </p:nvSpPr>
        <p:spPr>
          <a:xfrm>
            <a:off x="209668" y="1424763"/>
            <a:ext cx="4745104" cy="2764465"/>
          </a:xfrm>
        </p:spPr>
        <p:txBody>
          <a:bodyPr anchor="t">
            <a:normAutofit/>
          </a:bodyPr>
          <a:lstStyle/>
          <a:p>
            <a:r>
              <a:rPr lang="en-US" sz="3200" dirty="0"/>
              <a:t>Starting at the beginning-</a:t>
            </a:r>
            <a:br>
              <a:rPr lang="en-US" sz="3200" dirty="0"/>
            </a:br>
            <a:r>
              <a:rPr lang="en-US" sz="3200" dirty="0"/>
              <a:t> </a:t>
            </a:r>
            <a:br>
              <a:rPr lang="en-US" sz="3200" dirty="0"/>
            </a:br>
            <a:r>
              <a:rPr lang="en-US" sz="3200" dirty="0"/>
              <a:t>Comprehensive Diagnostic  Assessment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6"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06BE524C-388A-54A0-004C-73768EA8E77A}"/>
              </a:ext>
            </a:extLst>
          </p:cNvPr>
          <p:cNvSpPr>
            <a:spLocks noGrp="1"/>
          </p:cNvSpPr>
          <p:nvPr>
            <p:ph idx="1"/>
          </p:nvPr>
        </p:nvSpPr>
        <p:spPr>
          <a:xfrm>
            <a:off x="5086436" y="354959"/>
            <a:ext cx="6552570" cy="5915212"/>
          </a:xfrm>
        </p:spPr>
        <p:txBody>
          <a:bodyPr numCol="2" anchor="t">
            <a:normAutofit/>
          </a:bodyPr>
          <a:lstStyle/>
          <a:p>
            <a:r>
              <a:rPr lang="en-US" sz="1100" dirty="0"/>
              <a:t>Gather a multidimensional understanding of the individual’s mental health, substance use, medical, and psychosocial functioning to guide treatment planning.</a:t>
            </a:r>
          </a:p>
          <a:p>
            <a:r>
              <a:rPr lang="en-US" sz="1100" b="1" dirty="0"/>
              <a:t>Presenting Concerns</a:t>
            </a:r>
          </a:p>
          <a:p>
            <a:pPr lvl="1"/>
            <a:r>
              <a:rPr lang="en-US" sz="1100" dirty="0"/>
              <a:t>Ask the client why they are seeking services now.</a:t>
            </a:r>
          </a:p>
          <a:p>
            <a:pPr lvl="1"/>
            <a:r>
              <a:rPr lang="en-US" sz="1100" dirty="0"/>
              <a:t>Explore what they hope will be different after treatment.</a:t>
            </a:r>
          </a:p>
          <a:p>
            <a:pPr lvl="1"/>
            <a:r>
              <a:rPr lang="en-US" sz="1100" dirty="0"/>
              <a:t>Note: The individual may not know exactly what they need — allow open-ended responses.</a:t>
            </a:r>
          </a:p>
          <a:p>
            <a:r>
              <a:rPr lang="en-US" sz="1100" b="1" dirty="0"/>
              <a:t>Risk Assessment</a:t>
            </a:r>
          </a:p>
          <a:p>
            <a:pPr lvl="1"/>
            <a:r>
              <a:rPr lang="en-US" sz="1100" dirty="0"/>
              <a:t>Assess risk in both mental health and substance use domains:</a:t>
            </a:r>
          </a:p>
          <a:p>
            <a:pPr lvl="2"/>
            <a:r>
              <a:rPr lang="en-US" sz="1100" dirty="0"/>
              <a:t>Suicidal or self-harm risk</a:t>
            </a:r>
          </a:p>
          <a:p>
            <a:pPr lvl="2"/>
            <a:r>
              <a:rPr lang="en-US" sz="1100" dirty="0"/>
              <a:t>Risk of harm to others</a:t>
            </a:r>
          </a:p>
          <a:p>
            <a:pPr lvl="2"/>
            <a:r>
              <a:rPr lang="en-US" sz="1100" dirty="0"/>
              <a:t>Overdose or severe withdrawal risk</a:t>
            </a:r>
          </a:p>
          <a:p>
            <a:pPr lvl="2"/>
            <a:r>
              <a:rPr lang="en-US" sz="1100" dirty="0"/>
              <a:t>Impulsivity or dangerous behaviors</a:t>
            </a:r>
          </a:p>
          <a:p>
            <a:r>
              <a:rPr lang="en-US" sz="1100" b="1" dirty="0"/>
              <a:t>Mental Health Assessment</a:t>
            </a:r>
          </a:p>
          <a:p>
            <a:pPr lvl="1"/>
            <a:r>
              <a:rPr lang="en-US" sz="1100" dirty="0"/>
              <a:t>Symptoms: type, severity, frequency</a:t>
            </a:r>
          </a:p>
          <a:p>
            <a:pPr lvl="1"/>
            <a:r>
              <a:rPr lang="en-US" sz="1100" dirty="0"/>
              <a:t>Age of onset / course of symptoms</a:t>
            </a:r>
          </a:p>
          <a:p>
            <a:pPr lvl="1"/>
            <a:r>
              <a:rPr lang="en-US" sz="1100" dirty="0"/>
              <a:t>Functional impairment: social, occupational, educational</a:t>
            </a:r>
          </a:p>
          <a:p>
            <a:pPr lvl="1"/>
            <a:r>
              <a:rPr lang="en-US" sz="1100" dirty="0"/>
              <a:t>Previous diagnoses and treatment history</a:t>
            </a:r>
          </a:p>
          <a:p>
            <a:pPr lvl="1"/>
            <a:r>
              <a:rPr lang="en-US" sz="1100" dirty="0"/>
              <a:t>Medications and response</a:t>
            </a:r>
          </a:p>
          <a:p>
            <a:pPr marL="457200" lvl="1" indent="0">
              <a:buNone/>
            </a:pPr>
            <a:endParaRPr lang="en-US" sz="1100" dirty="0"/>
          </a:p>
          <a:p>
            <a:pPr marL="457200" lvl="1" indent="0">
              <a:buNone/>
            </a:pPr>
            <a:endParaRPr lang="en-US" sz="1100" dirty="0"/>
          </a:p>
          <a:p>
            <a:pPr marL="457200" lvl="1" indent="0">
              <a:buNone/>
            </a:pPr>
            <a:endParaRPr lang="en-US" sz="1100" dirty="0"/>
          </a:p>
          <a:p>
            <a:pPr marL="457200" lvl="1" indent="0">
              <a:buNone/>
            </a:pPr>
            <a:endParaRPr lang="en-US" sz="1100" dirty="0"/>
          </a:p>
          <a:p>
            <a:r>
              <a:rPr lang="en-US" sz="1100" b="1" dirty="0"/>
              <a:t>Substance Use Assessment</a:t>
            </a:r>
          </a:p>
          <a:p>
            <a:pPr lvl="1"/>
            <a:r>
              <a:rPr lang="en-US" sz="1100" dirty="0"/>
              <a:t>Type(s) of substances (alcohol, drugs, prescription misuse)</a:t>
            </a:r>
          </a:p>
          <a:p>
            <a:pPr lvl="1"/>
            <a:r>
              <a:rPr lang="en-US" sz="1100" dirty="0"/>
              <a:t>Frequency, quantity, route, duration</a:t>
            </a:r>
          </a:p>
          <a:p>
            <a:pPr lvl="1"/>
            <a:r>
              <a:rPr lang="en-US" sz="1100" dirty="0"/>
              <a:t>Age of first use and patterns over time</a:t>
            </a:r>
          </a:p>
          <a:p>
            <a:pPr lvl="1"/>
            <a:r>
              <a:rPr lang="en-US" sz="1100" dirty="0"/>
              <a:t>Functional impact (legal, social, work, health)</a:t>
            </a:r>
          </a:p>
          <a:p>
            <a:pPr lvl="1"/>
            <a:r>
              <a:rPr lang="en-US" sz="1100" dirty="0"/>
              <a:t>Withdrawal or cravings</a:t>
            </a:r>
          </a:p>
          <a:p>
            <a:pPr lvl="1"/>
            <a:r>
              <a:rPr lang="en-US" sz="1100" dirty="0"/>
              <a:t>Previous treatment history</a:t>
            </a:r>
          </a:p>
          <a:p>
            <a:r>
              <a:rPr lang="en-US" sz="1100" b="1" dirty="0"/>
              <a:t>Medical / Physical Health Assessment</a:t>
            </a:r>
          </a:p>
          <a:p>
            <a:pPr lvl="1"/>
            <a:r>
              <a:rPr lang="en-US" sz="1100" dirty="0"/>
              <a:t>Chronic illnesses and current medications</a:t>
            </a:r>
          </a:p>
          <a:p>
            <a:pPr lvl="1"/>
            <a:r>
              <a:rPr lang="en-US" sz="1100" dirty="0"/>
              <a:t>Allergies</a:t>
            </a:r>
          </a:p>
          <a:p>
            <a:pPr lvl="1"/>
            <a:r>
              <a:rPr lang="en-US" sz="1100" dirty="0"/>
              <a:t>Past hospitalizations or surgeries</a:t>
            </a:r>
          </a:p>
          <a:p>
            <a:pPr lvl="1"/>
            <a:r>
              <a:rPr lang="en-US" sz="1100" dirty="0"/>
              <a:t>Sleep, nutrition, and exercise habits</a:t>
            </a:r>
          </a:p>
          <a:p>
            <a:endParaRPr lang="en-US" sz="600" dirty="0"/>
          </a:p>
        </p:txBody>
      </p:sp>
    </p:spTree>
    <p:extLst>
      <p:ext uri="{BB962C8B-B14F-4D97-AF65-F5344CB8AC3E}">
        <p14:creationId xmlns:p14="http://schemas.microsoft.com/office/powerpoint/2010/main" val="343591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F183-C801-1B31-9B70-43C445E5900D}"/>
              </a:ext>
            </a:extLst>
          </p:cNvPr>
          <p:cNvSpPr>
            <a:spLocks noGrp="1"/>
          </p:cNvSpPr>
          <p:nvPr>
            <p:ph type="title"/>
          </p:nvPr>
        </p:nvSpPr>
        <p:spPr/>
        <p:txBody>
          <a:bodyPr/>
          <a:lstStyle/>
          <a:p>
            <a:r>
              <a:rPr lang="en-US" dirty="0"/>
              <a:t>ASAM and LOCUS</a:t>
            </a:r>
          </a:p>
        </p:txBody>
      </p:sp>
      <p:sp>
        <p:nvSpPr>
          <p:cNvPr id="3" name="Content Placeholder 2">
            <a:extLst>
              <a:ext uri="{FF2B5EF4-FFF2-40B4-BE49-F238E27FC236}">
                <a16:creationId xmlns:a16="http://schemas.microsoft.com/office/drawing/2014/main" id="{CEE7E120-1FE0-CA9F-B5EE-352479AD7DDD}"/>
              </a:ext>
            </a:extLst>
          </p:cNvPr>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B70225B8-BEF8-BA2D-BEB8-AC4E6F89638A}"/>
              </a:ext>
            </a:extLst>
          </p:cNvPr>
          <p:cNvGraphicFramePr>
            <a:graphicFrameLocks noGrp="1"/>
          </p:cNvGraphicFramePr>
          <p:nvPr>
            <p:extLst>
              <p:ext uri="{D42A27DB-BD31-4B8C-83A1-F6EECF244321}">
                <p14:modId xmlns:p14="http://schemas.microsoft.com/office/powerpoint/2010/main" val="2811192046"/>
              </p:ext>
            </p:extLst>
          </p:nvPr>
        </p:nvGraphicFramePr>
        <p:xfrm>
          <a:off x="510364" y="1531087"/>
          <a:ext cx="10843437" cy="4645875"/>
        </p:xfrm>
        <a:graphic>
          <a:graphicData uri="http://schemas.openxmlformats.org/drawingml/2006/table">
            <a:tbl>
              <a:tblPr firstRow="1" bandRow="1">
                <a:tableStyleId>{5C22544A-7EE6-4342-B048-85BDC9FD1C3A}</a:tableStyleId>
              </a:tblPr>
              <a:tblGrid>
                <a:gridCol w="1345974">
                  <a:extLst>
                    <a:ext uri="{9D8B030D-6E8A-4147-A177-3AD203B41FA5}">
                      <a16:colId xmlns:a16="http://schemas.microsoft.com/office/drawing/2014/main" val="2424995611"/>
                    </a:ext>
                  </a:extLst>
                </a:gridCol>
                <a:gridCol w="4406239">
                  <a:extLst>
                    <a:ext uri="{9D8B030D-6E8A-4147-A177-3AD203B41FA5}">
                      <a16:colId xmlns:a16="http://schemas.microsoft.com/office/drawing/2014/main" val="1357935255"/>
                    </a:ext>
                  </a:extLst>
                </a:gridCol>
                <a:gridCol w="5091224">
                  <a:extLst>
                    <a:ext uri="{9D8B030D-6E8A-4147-A177-3AD203B41FA5}">
                      <a16:colId xmlns:a16="http://schemas.microsoft.com/office/drawing/2014/main" val="4109140556"/>
                    </a:ext>
                  </a:extLst>
                </a:gridCol>
              </a:tblGrid>
              <a:tr h="986864">
                <a:tc>
                  <a:txBody>
                    <a:bodyPr/>
                    <a:lstStyle/>
                    <a:p>
                      <a:endParaRPr lang="en-US"/>
                    </a:p>
                  </a:txBody>
                  <a:tcPr/>
                </a:tc>
                <a:tc>
                  <a:txBody>
                    <a:bodyPr/>
                    <a:lstStyle/>
                    <a:p>
                      <a:r>
                        <a:rPr lang="en-US" dirty="0"/>
                        <a:t>Strengths</a:t>
                      </a:r>
                    </a:p>
                  </a:txBody>
                  <a:tcPr/>
                </a:tc>
                <a:tc>
                  <a:txBody>
                    <a:bodyPr/>
                    <a:lstStyle/>
                    <a:p>
                      <a:r>
                        <a:rPr lang="en-US" dirty="0"/>
                        <a:t>Weaknesses </a:t>
                      </a:r>
                    </a:p>
                  </a:txBody>
                  <a:tcPr/>
                </a:tc>
                <a:extLst>
                  <a:ext uri="{0D108BD9-81ED-4DB2-BD59-A6C34878D82A}">
                    <a16:rowId xmlns:a16="http://schemas.microsoft.com/office/drawing/2014/main" val="1490651531"/>
                  </a:ext>
                </a:extLst>
              </a:tr>
              <a:tr h="1862175">
                <a:tc>
                  <a:txBody>
                    <a:bodyPr/>
                    <a:lstStyle/>
                    <a:p>
                      <a:r>
                        <a:rPr lang="en-US" dirty="0"/>
                        <a:t>ASAM</a:t>
                      </a:r>
                    </a:p>
                  </a:txBody>
                  <a:tcPr/>
                </a:tc>
                <a:tc>
                  <a:txBody>
                    <a:bodyPr/>
                    <a:lstStyle/>
                    <a:p>
                      <a:pPr marL="285750" indent="-285750">
                        <a:buFontTx/>
                        <a:buChar char="-"/>
                      </a:pPr>
                      <a:r>
                        <a:rPr lang="en-US" dirty="0"/>
                        <a:t>Provides a comprehensive multidimensional assessment</a:t>
                      </a:r>
                    </a:p>
                    <a:p>
                      <a:pPr marL="285750" indent="-285750">
                        <a:buFontTx/>
                        <a:buChar char="-"/>
                      </a:pPr>
                      <a:r>
                        <a:rPr lang="en-US" dirty="0"/>
                        <a:t>Standardizes Level of Care based on the 6 dimensions</a:t>
                      </a:r>
                    </a:p>
                    <a:p>
                      <a:pPr marL="285750" indent="-285750">
                        <a:buFontTx/>
                        <a:buChar char="-"/>
                      </a:pPr>
                      <a:r>
                        <a:rPr lang="en-US" dirty="0"/>
                        <a:t>Includes mental health</a:t>
                      </a:r>
                    </a:p>
                    <a:p>
                      <a:pPr marL="285750" indent="-285750">
                        <a:buFontTx/>
                        <a:buChar char="-"/>
                      </a:pPr>
                      <a:r>
                        <a:rPr lang="en-US" dirty="0"/>
                        <a:t>Supported by insurance companies</a:t>
                      </a:r>
                    </a:p>
                  </a:txBody>
                  <a:tcPr/>
                </a:tc>
                <a:tc>
                  <a:txBody>
                    <a:bodyPr/>
                    <a:lstStyle/>
                    <a:p>
                      <a:pPr marL="285750" indent="-285750">
                        <a:buFontTx/>
                        <a:buChar char="-"/>
                      </a:pPr>
                      <a:r>
                        <a:rPr lang="en-US" dirty="0"/>
                        <a:t>Substance use focused (Mental health is considered in relation to how it impacts substance use, not as a primary condition)</a:t>
                      </a:r>
                    </a:p>
                    <a:p>
                      <a:pPr marL="285750" indent="-285750">
                        <a:buFontTx/>
                        <a:buChar char="-"/>
                      </a:pPr>
                      <a:r>
                        <a:rPr lang="en-US" dirty="0"/>
                        <a:t>Less precise for complex mental health needs</a:t>
                      </a:r>
                    </a:p>
                  </a:txBody>
                  <a:tcPr/>
                </a:tc>
                <a:extLst>
                  <a:ext uri="{0D108BD9-81ED-4DB2-BD59-A6C34878D82A}">
                    <a16:rowId xmlns:a16="http://schemas.microsoft.com/office/drawing/2014/main" val="3828560894"/>
                  </a:ext>
                </a:extLst>
              </a:tr>
              <a:tr h="228688">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2359757257"/>
                  </a:ext>
                </a:extLst>
              </a:tr>
              <a:tr h="1568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LOCUS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Primarily designed for mental health treatment, especially for serious and persistent mental illness</a:t>
                      </a:r>
                    </a:p>
                    <a:p>
                      <a:r>
                        <a:rPr lang="en-US" dirty="0"/>
                        <a:t>- Standardizes Level of Care based on 6 levels </a:t>
                      </a:r>
                    </a:p>
                  </a:txBody>
                  <a:tcPr/>
                </a:tc>
                <a:tc>
                  <a:txBody>
                    <a:bodyPr/>
                    <a:lstStyle/>
                    <a:p>
                      <a:pPr marL="285750" indent="-285750">
                        <a:buFontTx/>
                        <a:buChar char="-"/>
                      </a:pPr>
                      <a:r>
                        <a:rPr lang="en-US" dirty="0"/>
                        <a:t>Less emphasis on substance use. May underrepresent SUD needs especially related to withdrawal, craving or relapse potential</a:t>
                      </a:r>
                    </a:p>
                    <a:p>
                      <a:pPr marL="285750" indent="-285750">
                        <a:buFontTx/>
                        <a:buChar char="-"/>
                      </a:pPr>
                      <a:endParaRPr lang="en-US" dirty="0"/>
                    </a:p>
                  </a:txBody>
                  <a:tcPr/>
                </a:tc>
                <a:extLst>
                  <a:ext uri="{0D108BD9-81ED-4DB2-BD59-A6C34878D82A}">
                    <a16:rowId xmlns:a16="http://schemas.microsoft.com/office/drawing/2014/main" val="1444372554"/>
                  </a:ext>
                </a:extLst>
              </a:tr>
            </a:tbl>
          </a:graphicData>
        </a:graphic>
      </p:graphicFrame>
    </p:spTree>
    <p:extLst>
      <p:ext uri="{BB962C8B-B14F-4D97-AF65-F5344CB8AC3E}">
        <p14:creationId xmlns:p14="http://schemas.microsoft.com/office/powerpoint/2010/main" val="337804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16520-54F1-BA84-B4BB-AD669BEDA40B}"/>
              </a:ext>
            </a:extLst>
          </p:cNvPr>
          <p:cNvSpPr txBox="1"/>
          <p:nvPr/>
        </p:nvSpPr>
        <p:spPr>
          <a:xfrm>
            <a:off x="439478" y="955010"/>
            <a:ext cx="10972800" cy="4124206"/>
          </a:xfrm>
          <a:prstGeom prst="rect">
            <a:avLst/>
          </a:prstGeom>
          <a:noFill/>
        </p:spPr>
        <p:txBody>
          <a:bodyPr wrap="square" rtlCol="0">
            <a:spAutoFit/>
          </a:bodyPr>
          <a:lstStyle/>
          <a:p>
            <a:r>
              <a:rPr lang="en-US" b="1" dirty="0"/>
              <a:t>Step 1: Initial Assessment</a:t>
            </a:r>
          </a:p>
          <a:p>
            <a:r>
              <a:rPr lang="en-US" dirty="0"/>
              <a:t>	Conduct a Comprehensive Diagnostic Assessment</a:t>
            </a:r>
            <a:r>
              <a:rPr lang="en-US" b="1" u="sng" dirty="0"/>
              <a:t> and </a:t>
            </a:r>
            <a:r>
              <a:rPr lang="en-US" dirty="0"/>
              <a:t>use evidenced based tools</a:t>
            </a:r>
          </a:p>
          <a:p>
            <a:r>
              <a:rPr lang="en-US" dirty="0"/>
              <a:t>		- MH: LOCUS, PHQ-9, GAD-7, MINI, C-SSRS</a:t>
            </a:r>
          </a:p>
          <a:p>
            <a:r>
              <a:rPr lang="en-US" dirty="0"/>
              <a:t>		- SUD: ASAM, AUDIT, DAST-10, CAGE-AID, ASI</a:t>
            </a:r>
          </a:p>
          <a:p>
            <a:pPr lvl="4"/>
            <a:r>
              <a:rPr lang="en-US" dirty="0"/>
              <a:t>- Co-Occurring- Global Appraisal of Individual need (GAIN), Addiction Severity Index (ASI), CAAPE </a:t>
            </a:r>
          </a:p>
          <a:p>
            <a:r>
              <a:rPr lang="en-US" dirty="0"/>
              <a:t>	Document current functioning, safety concerns, and recent crisis.</a:t>
            </a:r>
          </a:p>
          <a:p>
            <a:endParaRPr lang="en-US" sz="1000" dirty="0"/>
          </a:p>
          <a:p>
            <a:r>
              <a:rPr lang="en-US" b="1" dirty="0"/>
              <a:t>Step 2:  Assess Mental Health (MH) Symptoms</a:t>
            </a:r>
          </a:p>
          <a:p>
            <a:endParaRPr lang="en-US" dirty="0"/>
          </a:p>
          <a:p>
            <a:endParaRPr lang="en-US" dirty="0"/>
          </a:p>
          <a:p>
            <a:r>
              <a:rPr lang="en-US" dirty="0"/>
              <a:t>		</a:t>
            </a:r>
          </a:p>
          <a:p>
            <a:endParaRPr lang="en-US" dirty="0"/>
          </a:p>
          <a:p>
            <a:endParaRPr lang="en-US" dirty="0"/>
          </a:p>
          <a:p>
            <a:endParaRPr lang="en-US" dirty="0"/>
          </a:p>
          <a:p>
            <a:r>
              <a:rPr lang="en-US" dirty="0"/>
              <a:t>		</a:t>
            </a:r>
          </a:p>
        </p:txBody>
      </p:sp>
      <p:sp>
        <p:nvSpPr>
          <p:cNvPr id="4" name="Title 1">
            <a:extLst>
              <a:ext uri="{FF2B5EF4-FFF2-40B4-BE49-F238E27FC236}">
                <a16:creationId xmlns:a16="http://schemas.microsoft.com/office/drawing/2014/main" id="{BCE34F5C-1039-422C-964B-557404034990}"/>
              </a:ext>
            </a:extLst>
          </p:cNvPr>
          <p:cNvSpPr>
            <a:spLocks noGrp="1"/>
          </p:cNvSpPr>
          <p:nvPr>
            <p:ph type="title"/>
          </p:nvPr>
        </p:nvSpPr>
        <p:spPr>
          <a:xfrm>
            <a:off x="216195" y="93884"/>
            <a:ext cx="10972800" cy="767353"/>
          </a:xfrm>
        </p:spPr>
        <p:txBody>
          <a:bodyPr/>
          <a:lstStyle/>
          <a:p>
            <a:r>
              <a:rPr lang="en-US" dirty="0"/>
              <a:t>Clinical Decision Tree </a:t>
            </a:r>
          </a:p>
        </p:txBody>
      </p:sp>
      <p:graphicFrame>
        <p:nvGraphicFramePr>
          <p:cNvPr id="5" name="Table 4">
            <a:extLst>
              <a:ext uri="{FF2B5EF4-FFF2-40B4-BE49-F238E27FC236}">
                <a16:creationId xmlns:a16="http://schemas.microsoft.com/office/drawing/2014/main" id="{E0AAD39B-935D-9F80-F1B1-6CB9B1CEF76F}"/>
              </a:ext>
            </a:extLst>
          </p:cNvPr>
          <p:cNvGraphicFramePr>
            <a:graphicFrameLocks noGrp="1"/>
          </p:cNvGraphicFramePr>
          <p:nvPr>
            <p:extLst>
              <p:ext uri="{D42A27DB-BD31-4B8C-83A1-F6EECF244321}">
                <p14:modId xmlns:p14="http://schemas.microsoft.com/office/powerpoint/2010/main" val="1791432766"/>
              </p:ext>
            </p:extLst>
          </p:nvPr>
        </p:nvGraphicFramePr>
        <p:xfrm>
          <a:off x="439478" y="2794078"/>
          <a:ext cx="10972798" cy="1673828"/>
        </p:xfrm>
        <a:graphic>
          <a:graphicData uri="http://schemas.openxmlformats.org/drawingml/2006/table">
            <a:tbl>
              <a:tblPr firstRow="1" bandRow="1">
                <a:tableStyleId>{5C22544A-7EE6-4342-B048-85BDC9FD1C3A}</a:tableStyleId>
              </a:tblPr>
              <a:tblGrid>
                <a:gridCol w="5857056">
                  <a:extLst>
                    <a:ext uri="{9D8B030D-6E8A-4147-A177-3AD203B41FA5}">
                      <a16:colId xmlns:a16="http://schemas.microsoft.com/office/drawing/2014/main" val="3451490246"/>
                    </a:ext>
                  </a:extLst>
                </a:gridCol>
                <a:gridCol w="5115742">
                  <a:extLst>
                    <a:ext uri="{9D8B030D-6E8A-4147-A177-3AD203B41FA5}">
                      <a16:colId xmlns:a16="http://schemas.microsoft.com/office/drawing/2014/main" val="2474085845"/>
                    </a:ext>
                  </a:extLst>
                </a:gridCol>
              </a:tblGrid>
              <a:tr h="314827">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Determine Symptom Severity</a:t>
                      </a:r>
                    </a:p>
                  </a:txBody>
                  <a:tcPr/>
                </a:tc>
                <a:tc hMerge="1">
                  <a:txBody>
                    <a:bodyPr/>
                    <a:lstStyle/>
                    <a:p>
                      <a:endParaRPr lang="en-US" dirty="0"/>
                    </a:p>
                  </a:txBody>
                  <a:tcPr/>
                </a:tc>
                <a:extLst>
                  <a:ext uri="{0D108BD9-81ED-4DB2-BD59-A6C34878D82A}">
                    <a16:rowId xmlns:a16="http://schemas.microsoft.com/office/drawing/2014/main" val="2913237809"/>
                  </a:ext>
                </a:extLst>
              </a:tr>
              <a:tr h="383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Low MH Risk</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High MH Risk</a:t>
                      </a:r>
                    </a:p>
                  </a:txBody>
                  <a:tcPr/>
                </a:tc>
                <a:extLst>
                  <a:ext uri="{0D108BD9-81ED-4DB2-BD59-A6C34878D82A}">
                    <a16:rowId xmlns:a16="http://schemas.microsoft.com/office/drawing/2014/main" val="3780276489"/>
                  </a:ext>
                </a:extLst>
              </a:tr>
              <a:tr h="975962">
                <a:tc>
                  <a:txBody>
                    <a:bodyPr/>
                    <a:lstStyle/>
                    <a:p>
                      <a:r>
                        <a:rPr lang="en-US" sz="1400" dirty="0"/>
                        <a:t>Minimal functional impairment</a:t>
                      </a:r>
                    </a:p>
                    <a:p>
                      <a:r>
                        <a:rPr lang="en-US" sz="1400" dirty="0"/>
                        <a:t>Mild anxiety, mild depression</a:t>
                      </a:r>
                    </a:p>
                    <a:p>
                      <a:r>
                        <a:rPr lang="en-US" sz="1400" dirty="0"/>
                        <a:t>No acute safety concerns</a:t>
                      </a:r>
                    </a:p>
                    <a:p>
                      <a:endParaRPr lang="en-US" sz="1400" dirty="0"/>
                    </a:p>
                  </a:txBody>
                  <a:tcPr/>
                </a:tc>
                <a:tc>
                  <a:txBody>
                    <a:bodyPr/>
                    <a:lstStyle/>
                    <a:p>
                      <a:r>
                        <a:rPr lang="en-US" sz="1400" dirty="0"/>
                        <a:t>Significant functional impairment</a:t>
                      </a:r>
                    </a:p>
                    <a:p>
                      <a:r>
                        <a:rPr lang="en-US" sz="1400" dirty="0"/>
                        <a:t>Severe depression, psychosis, mania, suicidal ideation</a:t>
                      </a:r>
                    </a:p>
                    <a:p>
                      <a:r>
                        <a:rPr lang="en-US" sz="1400" dirty="0"/>
                        <a:t>Acute safety concerns (self-harm, aggression)</a:t>
                      </a:r>
                    </a:p>
                    <a:p>
                      <a:endParaRPr lang="en-US" sz="1400" dirty="0"/>
                    </a:p>
                  </a:txBody>
                  <a:tcPr/>
                </a:tc>
                <a:extLst>
                  <a:ext uri="{0D108BD9-81ED-4DB2-BD59-A6C34878D82A}">
                    <a16:rowId xmlns:a16="http://schemas.microsoft.com/office/drawing/2014/main" val="3674733073"/>
                  </a:ext>
                </a:extLst>
              </a:tr>
            </a:tbl>
          </a:graphicData>
        </a:graphic>
      </p:graphicFrame>
      <p:graphicFrame>
        <p:nvGraphicFramePr>
          <p:cNvPr id="6" name="Table 5">
            <a:extLst>
              <a:ext uri="{FF2B5EF4-FFF2-40B4-BE49-F238E27FC236}">
                <a16:creationId xmlns:a16="http://schemas.microsoft.com/office/drawing/2014/main" id="{89ADA46B-BBBD-5BF4-0D33-B9C92F113F95}"/>
              </a:ext>
            </a:extLst>
          </p:cNvPr>
          <p:cNvGraphicFramePr>
            <a:graphicFrameLocks noGrp="1"/>
          </p:cNvGraphicFramePr>
          <p:nvPr>
            <p:extLst>
              <p:ext uri="{D42A27DB-BD31-4B8C-83A1-F6EECF244321}">
                <p14:modId xmlns:p14="http://schemas.microsoft.com/office/powerpoint/2010/main" val="418209702"/>
              </p:ext>
            </p:extLst>
          </p:nvPr>
        </p:nvGraphicFramePr>
        <p:xfrm>
          <a:off x="439477" y="4866167"/>
          <a:ext cx="10972799" cy="1673828"/>
        </p:xfrm>
        <a:graphic>
          <a:graphicData uri="http://schemas.openxmlformats.org/drawingml/2006/table">
            <a:tbl>
              <a:tblPr firstRow="1" bandRow="1">
                <a:tableStyleId>{5C22544A-7EE6-4342-B048-85BDC9FD1C3A}</a:tableStyleId>
              </a:tblPr>
              <a:tblGrid>
                <a:gridCol w="5906939">
                  <a:extLst>
                    <a:ext uri="{9D8B030D-6E8A-4147-A177-3AD203B41FA5}">
                      <a16:colId xmlns:a16="http://schemas.microsoft.com/office/drawing/2014/main" val="3451490246"/>
                    </a:ext>
                  </a:extLst>
                </a:gridCol>
                <a:gridCol w="5065860">
                  <a:extLst>
                    <a:ext uri="{9D8B030D-6E8A-4147-A177-3AD203B41FA5}">
                      <a16:colId xmlns:a16="http://schemas.microsoft.com/office/drawing/2014/main" val="2474085845"/>
                    </a:ext>
                  </a:extLst>
                </a:gridCol>
              </a:tblGrid>
              <a:tr h="379029">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Determine Symptom Severity</a:t>
                      </a:r>
                    </a:p>
                  </a:txBody>
                  <a:tcPr/>
                </a:tc>
                <a:tc hMerge="1">
                  <a:txBody>
                    <a:bodyPr/>
                    <a:lstStyle/>
                    <a:p>
                      <a:endParaRPr lang="en-US" dirty="0"/>
                    </a:p>
                  </a:txBody>
                  <a:tcPr/>
                </a:tc>
                <a:extLst>
                  <a:ext uri="{0D108BD9-81ED-4DB2-BD59-A6C34878D82A}">
                    <a16:rowId xmlns:a16="http://schemas.microsoft.com/office/drawing/2014/main" val="2913237809"/>
                  </a:ext>
                </a:extLst>
              </a:tr>
              <a:tr h="3499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Low SUD Risk</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High SUD Risk</a:t>
                      </a:r>
                    </a:p>
                  </a:txBody>
                  <a:tcPr/>
                </a:tc>
                <a:extLst>
                  <a:ext uri="{0D108BD9-81ED-4DB2-BD59-A6C34878D82A}">
                    <a16:rowId xmlns:a16="http://schemas.microsoft.com/office/drawing/2014/main" val="3780276489"/>
                  </a:ext>
                </a:extLst>
              </a:tr>
              <a:tr h="891573">
                <a:tc>
                  <a:txBody>
                    <a:bodyPr/>
                    <a:lstStyle/>
                    <a:p>
                      <a:r>
                        <a:rPr lang="en-US" sz="1400" dirty="0"/>
                        <a:t>Occasional use</a:t>
                      </a:r>
                    </a:p>
                    <a:p>
                      <a:r>
                        <a:rPr lang="en-US" sz="1400" dirty="0"/>
                        <a:t>No functional impairment</a:t>
                      </a:r>
                    </a:p>
                    <a:p>
                      <a:r>
                        <a:rPr lang="en-US" sz="1400" dirty="0"/>
                        <a:t>No psychological dependence</a:t>
                      </a:r>
                    </a:p>
                    <a:p>
                      <a:endParaRPr lang="en-US" sz="1400" dirty="0"/>
                    </a:p>
                  </a:txBody>
                  <a:tcPr/>
                </a:tc>
                <a:tc>
                  <a:txBody>
                    <a:bodyPr/>
                    <a:lstStyle/>
                    <a:p>
                      <a:r>
                        <a:rPr lang="en-US" sz="1400" dirty="0"/>
                        <a:t>Frequent or daily use</a:t>
                      </a:r>
                    </a:p>
                    <a:p>
                      <a:r>
                        <a:rPr lang="en-US" sz="1400" dirty="0"/>
                        <a:t>Functional impairment (work, social, health)</a:t>
                      </a:r>
                    </a:p>
                    <a:p>
                      <a:r>
                        <a:rPr lang="en-US" sz="1400" dirty="0"/>
                        <a:t>Withdrawal, tolerance, craving</a:t>
                      </a:r>
                    </a:p>
                    <a:p>
                      <a:r>
                        <a:rPr lang="en-US" sz="1400" dirty="0"/>
                        <a:t>Significant risk for accidental overdose</a:t>
                      </a:r>
                    </a:p>
                  </a:txBody>
                  <a:tcPr/>
                </a:tc>
                <a:extLst>
                  <a:ext uri="{0D108BD9-81ED-4DB2-BD59-A6C34878D82A}">
                    <a16:rowId xmlns:a16="http://schemas.microsoft.com/office/drawing/2014/main" val="3674733073"/>
                  </a:ext>
                </a:extLst>
              </a:tr>
            </a:tbl>
          </a:graphicData>
        </a:graphic>
      </p:graphicFrame>
    </p:spTree>
    <p:extLst>
      <p:ext uri="{BB962C8B-B14F-4D97-AF65-F5344CB8AC3E}">
        <p14:creationId xmlns:p14="http://schemas.microsoft.com/office/powerpoint/2010/main" val="24672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068BCAD-25CC-1613-16DC-2EE0DB4BD92B}"/>
              </a:ext>
            </a:extLst>
          </p:cNvPr>
          <p:cNvGraphicFramePr/>
          <p:nvPr>
            <p:extLst>
              <p:ext uri="{D42A27DB-BD31-4B8C-83A1-F6EECF244321}">
                <p14:modId xmlns:p14="http://schemas.microsoft.com/office/powerpoint/2010/main" val="2632510379"/>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7B9AD97-B116-26D8-8BA3-2DF9A010DAB5}"/>
              </a:ext>
            </a:extLst>
          </p:cNvPr>
          <p:cNvSpPr txBox="1"/>
          <p:nvPr/>
        </p:nvSpPr>
        <p:spPr>
          <a:xfrm>
            <a:off x="2028487" y="5846633"/>
            <a:ext cx="678137" cy="307777"/>
          </a:xfrm>
          <a:prstGeom prst="rect">
            <a:avLst/>
          </a:prstGeom>
          <a:noFill/>
        </p:spPr>
        <p:txBody>
          <a:bodyPr wrap="square" rtlCol="0">
            <a:spAutoFit/>
          </a:bodyPr>
          <a:lstStyle/>
          <a:p>
            <a:r>
              <a:rPr lang="en-US" sz="1400" b="1" dirty="0"/>
              <a:t>Low</a:t>
            </a:r>
          </a:p>
        </p:txBody>
      </p:sp>
      <mc:AlternateContent xmlns:mc="http://schemas.openxmlformats.org/markup-compatibility/2006" xmlns:p14="http://schemas.microsoft.com/office/powerpoint/2010/main">
        <mc:Choice Requires="p14">
          <p:contentPart p14:bwMode="auto" r:id="rId4">
            <p14:nvContentPartPr>
              <p14:cNvPr id="74" name="Ink 73">
                <a:extLst>
                  <a:ext uri="{FF2B5EF4-FFF2-40B4-BE49-F238E27FC236}">
                    <a16:creationId xmlns:a16="http://schemas.microsoft.com/office/drawing/2014/main" id="{329A409B-5665-0DEE-5AC9-E5D27323C4C5}"/>
                  </a:ext>
                </a:extLst>
              </p14:cNvPr>
              <p14:cNvContentPartPr/>
              <p14:nvPr/>
            </p14:nvContentPartPr>
            <p14:xfrm>
              <a:off x="10002687" y="3509593"/>
              <a:ext cx="360" cy="360"/>
            </p14:xfrm>
          </p:contentPart>
        </mc:Choice>
        <mc:Fallback xmlns="">
          <p:pic>
            <p:nvPicPr>
              <p:cNvPr id="74" name="Ink 73">
                <a:extLst>
                  <a:ext uri="{FF2B5EF4-FFF2-40B4-BE49-F238E27FC236}">
                    <a16:creationId xmlns:a16="http://schemas.microsoft.com/office/drawing/2014/main" id="{329A409B-5665-0DEE-5AC9-E5D27323C4C5}"/>
                  </a:ext>
                </a:extLst>
              </p:cNvPr>
              <p:cNvPicPr/>
              <p:nvPr/>
            </p:nvPicPr>
            <p:blipFill>
              <a:blip r:embed="rId5"/>
              <a:stretch>
                <a:fillRect/>
              </a:stretch>
            </p:blipFill>
            <p:spPr>
              <a:xfrm>
                <a:off x="9996567" y="350347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8" name="Ink 77">
                <a:extLst>
                  <a:ext uri="{FF2B5EF4-FFF2-40B4-BE49-F238E27FC236}">
                    <a16:creationId xmlns:a16="http://schemas.microsoft.com/office/drawing/2014/main" id="{CDCBAC4C-43EA-A009-9FB7-C4B075C8FCD7}"/>
                  </a:ext>
                </a:extLst>
              </p14:cNvPr>
              <p14:cNvContentPartPr/>
              <p14:nvPr/>
            </p14:nvContentPartPr>
            <p14:xfrm>
              <a:off x="9670047" y="3491233"/>
              <a:ext cx="342360" cy="9360"/>
            </p14:xfrm>
          </p:contentPart>
        </mc:Choice>
        <mc:Fallback xmlns="">
          <p:pic>
            <p:nvPicPr>
              <p:cNvPr id="78" name="Ink 77">
                <a:extLst>
                  <a:ext uri="{FF2B5EF4-FFF2-40B4-BE49-F238E27FC236}">
                    <a16:creationId xmlns:a16="http://schemas.microsoft.com/office/drawing/2014/main" id="{CDCBAC4C-43EA-A009-9FB7-C4B075C8FCD7}"/>
                  </a:ext>
                </a:extLst>
              </p:cNvPr>
              <p:cNvPicPr/>
              <p:nvPr/>
            </p:nvPicPr>
            <p:blipFill>
              <a:blip r:embed="rId7"/>
              <a:stretch>
                <a:fillRect/>
              </a:stretch>
            </p:blipFill>
            <p:spPr>
              <a:xfrm>
                <a:off x="9663927" y="3485113"/>
                <a:ext cx="354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0" name="Ink 79">
                <a:extLst>
                  <a:ext uri="{FF2B5EF4-FFF2-40B4-BE49-F238E27FC236}">
                    <a16:creationId xmlns:a16="http://schemas.microsoft.com/office/drawing/2014/main" id="{BF5FF48C-4391-5E15-516A-196C41F5D8E2}"/>
                  </a:ext>
                </a:extLst>
              </p14:cNvPr>
              <p14:cNvContentPartPr/>
              <p14:nvPr/>
            </p14:nvContentPartPr>
            <p14:xfrm>
              <a:off x="6197487" y="1265353"/>
              <a:ext cx="28080" cy="4479840"/>
            </p14:xfrm>
          </p:contentPart>
        </mc:Choice>
        <mc:Fallback xmlns="">
          <p:pic>
            <p:nvPicPr>
              <p:cNvPr id="80" name="Ink 79">
                <a:extLst>
                  <a:ext uri="{FF2B5EF4-FFF2-40B4-BE49-F238E27FC236}">
                    <a16:creationId xmlns:a16="http://schemas.microsoft.com/office/drawing/2014/main" id="{BF5FF48C-4391-5E15-516A-196C41F5D8E2}"/>
                  </a:ext>
                </a:extLst>
              </p:cNvPr>
              <p:cNvPicPr/>
              <p:nvPr/>
            </p:nvPicPr>
            <p:blipFill>
              <a:blip r:embed="rId9"/>
              <a:stretch>
                <a:fillRect/>
              </a:stretch>
            </p:blipFill>
            <p:spPr>
              <a:xfrm>
                <a:off x="6191367" y="1259233"/>
                <a:ext cx="40320" cy="449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 name="Ink 81">
                <a:extLst>
                  <a:ext uri="{FF2B5EF4-FFF2-40B4-BE49-F238E27FC236}">
                    <a16:creationId xmlns:a16="http://schemas.microsoft.com/office/drawing/2014/main" id="{6FF1F09B-E92F-85F4-31E2-F6A138458DC9}"/>
                  </a:ext>
                </a:extLst>
              </p14:cNvPr>
              <p14:cNvContentPartPr/>
              <p14:nvPr/>
            </p14:nvContentPartPr>
            <p14:xfrm>
              <a:off x="2419647" y="1274353"/>
              <a:ext cx="19080" cy="4480200"/>
            </p14:xfrm>
          </p:contentPart>
        </mc:Choice>
        <mc:Fallback xmlns="">
          <p:pic>
            <p:nvPicPr>
              <p:cNvPr id="82" name="Ink 81">
                <a:extLst>
                  <a:ext uri="{FF2B5EF4-FFF2-40B4-BE49-F238E27FC236}">
                    <a16:creationId xmlns:a16="http://schemas.microsoft.com/office/drawing/2014/main" id="{6FF1F09B-E92F-85F4-31E2-F6A138458DC9}"/>
                  </a:ext>
                </a:extLst>
              </p:cNvPr>
              <p:cNvPicPr/>
              <p:nvPr/>
            </p:nvPicPr>
            <p:blipFill>
              <a:blip r:embed="rId11"/>
              <a:stretch>
                <a:fillRect/>
              </a:stretch>
            </p:blipFill>
            <p:spPr>
              <a:xfrm>
                <a:off x="2413527" y="1268233"/>
                <a:ext cx="31320" cy="449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6" name="Ink 85">
                <a:extLst>
                  <a:ext uri="{FF2B5EF4-FFF2-40B4-BE49-F238E27FC236}">
                    <a16:creationId xmlns:a16="http://schemas.microsoft.com/office/drawing/2014/main" id="{3C5D53D6-8386-6976-17DE-440EBC4F812B}"/>
                  </a:ext>
                </a:extLst>
              </p14:cNvPr>
              <p14:cNvContentPartPr/>
              <p14:nvPr/>
            </p14:nvContentPartPr>
            <p14:xfrm>
              <a:off x="2429367" y="1255993"/>
              <a:ext cx="7592760" cy="720"/>
            </p14:xfrm>
          </p:contentPart>
        </mc:Choice>
        <mc:Fallback xmlns="">
          <p:pic>
            <p:nvPicPr>
              <p:cNvPr id="86" name="Ink 85">
                <a:extLst>
                  <a:ext uri="{FF2B5EF4-FFF2-40B4-BE49-F238E27FC236}">
                    <a16:creationId xmlns:a16="http://schemas.microsoft.com/office/drawing/2014/main" id="{3C5D53D6-8386-6976-17DE-440EBC4F812B}"/>
                  </a:ext>
                </a:extLst>
              </p:cNvPr>
              <p:cNvPicPr/>
              <p:nvPr/>
            </p:nvPicPr>
            <p:blipFill>
              <a:blip r:embed="rId13"/>
              <a:stretch>
                <a:fillRect/>
              </a:stretch>
            </p:blipFill>
            <p:spPr>
              <a:xfrm>
                <a:off x="2423247" y="1243753"/>
                <a:ext cx="7605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8" name="Ink 87">
                <a:extLst>
                  <a:ext uri="{FF2B5EF4-FFF2-40B4-BE49-F238E27FC236}">
                    <a16:creationId xmlns:a16="http://schemas.microsoft.com/office/drawing/2014/main" id="{14B19AD4-164E-259E-231A-B82AADDB0C82}"/>
                  </a:ext>
                </a:extLst>
              </p14:cNvPr>
              <p14:cNvContentPartPr/>
              <p14:nvPr/>
            </p14:nvContentPartPr>
            <p14:xfrm>
              <a:off x="2419647" y="5754193"/>
              <a:ext cx="7556040" cy="27720"/>
            </p14:xfrm>
          </p:contentPart>
        </mc:Choice>
        <mc:Fallback xmlns="">
          <p:pic>
            <p:nvPicPr>
              <p:cNvPr id="88" name="Ink 87">
                <a:extLst>
                  <a:ext uri="{FF2B5EF4-FFF2-40B4-BE49-F238E27FC236}">
                    <a16:creationId xmlns:a16="http://schemas.microsoft.com/office/drawing/2014/main" id="{14B19AD4-164E-259E-231A-B82AADDB0C82}"/>
                  </a:ext>
                </a:extLst>
              </p:cNvPr>
              <p:cNvPicPr/>
              <p:nvPr/>
            </p:nvPicPr>
            <p:blipFill>
              <a:blip r:embed="rId15"/>
              <a:stretch>
                <a:fillRect/>
              </a:stretch>
            </p:blipFill>
            <p:spPr>
              <a:xfrm>
                <a:off x="2413527" y="5748073"/>
                <a:ext cx="7568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 name="Ink 91">
                <a:extLst>
                  <a:ext uri="{FF2B5EF4-FFF2-40B4-BE49-F238E27FC236}">
                    <a16:creationId xmlns:a16="http://schemas.microsoft.com/office/drawing/2014/main" id="{EDDACB88-76D4-A020-71AD-CDC8023594A8}"/>
                  </a:ext>
                </a:extLst>
              </p14:cNvPr>
              <p14:cNvContentPartPr/>
              <p14:nvPr/>
            </p14:nvContentPartPr>
            <p14:xfrm>
              <a:off x="10021407" y="1265353"/>
              <a:ext cx="720" cy="4526640"/>
            </p14:xfrm>
          </p:contentPart>
        </mc:Choice>
        <mc:Fallback xmlns="">
          <p:pic>
            <p:nvPicPr>
              <p:cNvPr id="92" name="Ink 91">
                <a:extLst>
                  <a:ext uri="{FF2B5EF4-FFF2-40B4-BE49-F238E27FC236}">
                    <a16:creationId xmlns:a16="http://schemas.microsoft.com/office/drawing/2014/main" id="{EDDACB88-76D4-A020-71AD-CDC8023594A8}"/>
                  </a:ext>
                </a:extLst>
              </p:cNvPr>
              <p:cNvPicPr/>
              <p:nvPr/>
            </p:nvPicPr>
            <p:blipFill>
              <a:blip r:embed="rId17"/>
              <a:stretch>
                <a:fillRect/>
              </a:stretch>
            </p:blipFill>
            <p:spPr>
              <a:xfrm>
                <a:off x="10009167" y="1259233"/>
                <a:ext cx="25200" cy="4538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0" name="Ink 99">
                <a:extLst>
                  <a:ext uri="{FF2B5EF4-FFF2-40B4-BE49-F238E27FC236}">
                    <a16:creationId xmlns:a16="http://schemas.microsoft.com/office/drawing/2014/main" id="{29162DBC-E7E5-EA6D-71EA-ADBAFDB9ABB3}"/>
                  </a:ext>
                </a:extLst>
              </p14:cNvPr>
              <p14:cNvContentPartPr/>
              <p14:nvPr/>
            </p14:nvContentPartPr>
            <p14:xfrm>
              <a:off x="813744" y="758736"/>
              <a:ext cx="360" cy="360"/>
            </p14:xfrm>
          </p:contentPart>
        </mc:Choice>
        <mc:Fallback xmlns="">
          <p:pic>
            <p:nvPicPr>
              <p:cNvPr id="100" name="Ink 99">
                <a:extLst>
                  <a:ext uri="{FF2B5EF4-FFF2-40B4-BE49-F238E27FC236}">
                    <a16:creationId xmlns:a16="http://schemas.microsoft.com/office/drawing/2014/main" id="{29162DBC-E7E5-EA6D-71EA-ADBAFDB9ABB3}"/>
                  </a:ext>
                </a:extLst>
              </p:cNvPr>
              <p:cNvPicPr/>
              <p:nvPr/>
            </p:nvPicPr>
            <p:blipFill>
              <a:blip r:embed="rId19"/>
              <a:stretch>
                <a:fillRect/>
              </a:stretch>
            </p:blipFill>
            <p:spPr>
              <a:xfrm>
                <a:off x="795744" y="7407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1" name="Ink 100">
                <a:extLst>
                  <a:ext uri="{FF2B5EF4-FFF2-40B4-BE49-F238E27FC236}">
                    <a16:creationId xmlns:a16="http://schemas.microsoft.com/office/drawing/2014/main" id="{75062B64-FC9D-3DF1-D6A6-4D629B2BD826}"/>
                  </a:ext>
                </a:extLst>
              </p14:cNvPr>
              <p14:cNvContentPartPr/>
              <p14:nvPr/>
            </p14:nvContentPartPr>
            <p14:xfrm>
              <a:off x="1929024" y="328896"/>
              <a:ext cx="360" cy="360"/>
            </p14:xfrm>
          </p:contentPart>
        </mc:Choice>
        <mc:Fallback xmlns="">
          <p:pic>
            <p:nvPicPr>
              <p:cNvPr id="101" name="Ink 100">
                <a:extLst>
                  <a:ext uri="{FF2B5EF4-FFF2-40B4-BE49-F238E27FC236}">
                    <a16:creationId xmlns:a16="http://schemas.microsoft.com/office/drawing/2014/main" id="{75062B64-FC9D-3DF1-D6A6-4D629B2BD826}"/>
                  </a:ext>
                </a:extLst>
              </p:cNvPr>
              <p:cNvPicPr/>
              <p:nvPr/>
            </p:nvPicPr>
            <p:blipFill>
              <a:blip r:embed="rId19"/>
              <a:stretch>
                <a:fillRect/>
              </a:stretch>
            </p:blipFill>
            <p:spPr>
              <a:xfrm>
                <a:off x="1911384" y="310896"/>
                <a:ext cx="36000" cy="36000"/>
              </a:xfrm>
              <a:prstGeom prst="rect">
                <a:avLst/>
              </a:prstGeom>
            </p:spPr>
          </p:pic>
        </mc:Fallback>
      </mc:AlternateContent>
      <p:sp>
        <p:nvSpPr>
          <p:cNvPr id="102" name="TextBox 1">
            <a:extLst>
              <a:ext uri="{FF2B5EF4-FFF2-40B4-BE49-F238E27FC236}">
                <a16:creationId xmlns:a16="http://schemas.microsoft.com/office/drawing/2014/main" id="{9F9AE1AB-4046-06EF-8579-D74A45ACC7FF}"/>
              </a:ext>
            </a:extLst>
          </p:cNvPr>
          <p:cNvSpPr txBox="1"/>
          <p:nvPr/>
        </p:nvSpPr>
        <p:spPr>
          <a:xfrm>
            <a:off x="7519047" y="4474778"/>
            <a:ext cx="1347840" cy="3784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kern="1200" dirty="0">
                <a:solidFill>
                  <a:srgbClr val="0070C0"/>
                </a:solidFill>
              </a:rPr>
              <a:t>Quadrant 4</a:t>
            </a:r>
          </a:p>
        </p:txBody>
      </p:sp>
      <p:sp>
        <p:nvSpPr>
          <p:cNvPr id="103" name="TextBox 1">
            <a:extLst>
              <a:ext uri="{FF2B5EF4-FFF2-40B4-BE49-F238E27FC236}">
                <a16:creationId xmlns:a16="http://schemas.microsoft.com/office/drawing/2014/main" id="{9F9AE1AB-4046-06EF-8579-D74A45ACC7FF}"/>
              </a:ext>
            </a:extLst>
          </p:cNvPr>
          <p:cNvSpPr txBox="1"/>
          <p:nvPr/>
        </p:nvSpPr>
        <p:spPr>
          <a:xfrm>
            <a:off x="3713847" y="2290633"/>
            <a:ext cx="1347840" cy="3784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kern="1200" dirty="0">
                <a:solidFill>
                  <a:srgbClr val="0070C0"/>
                </a:solidFill>
              </a:rPr>
              <a:t>Quadrant 2</a:t>
            </a:r>
          </a:p>
        </p:txBody>
      </p:sp>
      <p:sp>
        <p:nvSpPr>
          <p:cNvPr id="104" name="TextBox 1">
            <a:extLst>
              <a:ext uri="{FF2B5EF4-FFF2-40B4-BE49-F238E27FC236}">
                <a16:creationId xmlns:a16="http://schemas.microsoft.com/office/drawing/2014/main" id="{9F9AE1AB-4046-06EF-8579-D74A45ACC7FF}"/>
              </a:ext>
            </a:extLst>
          </p:cNvPr>
          <p:cNvSpPr txBox="1"/>
          <p:nvPr/>
        </p:nvSpPr>
        <p:spPr>
          <a:xfrm>
            <a:off x="3695127" y="4383566"/>
            <a:ext cx="1347840" cy="3784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kern="1200" dirty="0">
                <a:solidFill>
                  <a:srgbClr val="0070C0"/>
                </a:solidFill>
              </a:rPr>
              <a:t>Quadrant 3</a:t>
            </a:r>
          </a:p>
        </p:txBody>
      </p:sp>
      <mc:AlternateContent xmlns:mc="http://schemas.openxmlformats.org/markup-compatibility/2006" xmlns:p14="http://schemas.microsoft.com/office/powerpoint/2010/main">
        <mc:Choice Requires="p14">
          <p:contentPart p14:bwMode="auto" r:id="rId21">
            <p14:nvContentPartPr>
              <p14:cNvPr id="106" name="Ink 105">
                <a:extLst>
                  <a:ext uri="{FF2B5EF4-FFF2-40B4-BE49-F238E27FC236}">
                    <a16:creationId xmlns:a16="http://schemas.microsoft.com/office/drawing/2014/main" id="{13173902-453A-A63C-ADC7-FEB1DAA4E27E}"/>
                  </a:ext>
                </a:extLst>
              </p14:cNvPr>
              <p14:cNvContentPartPr/>
              <p14:nvPr/>
            </p14:nvContentPartPr>
            <p14:xfrm>
              <a:off x="2441664" y="3510936"/>
              <a:ext cx="7589880" cy="720"/>
            </p14:xfrm>
          </p:contentPart>
        </mc:Choice>
        <mc:Fallback xmlns="">
          <p:pic>
            <p:nvPicPr>
              <p:cNvPr id="106" name="Ink 105">
                <a:extLst>
                  <a:ext uri="{FF2B5EF4-FFF2-40B4-BE49-F238E27FC236}">
                    <a16:creationId xmlns:a16="http://schemas.microsoft.com/office/drawing/2014/main" id="{13173902-453A-A63C-ADC7-FEB1DAA4E27E}"/>
                  </a:ext>
                </a:extLst>
              </p:cNvPr>
              <p:cNvPicPr/>
              <p:nvPr/>
            </p:nvPicPr>
            <p:blipFill>
              <a:blip r:embed="rId13"/>
              <a:stretch>
                <a:fillRect/>
              </a:stretch>
            </p:blipFill>
            <p:spPr>
              <a:xfrm>
                <a:off x="2435544" y="3498696"/>
                <a:ext cx="7602120" cy="25200"/>
              </a:xfrm>
              <a:prstGeom prst="rect">
                <a:avLst/>
              </a:prstGeom>
            </p:spPr>
          </p:pic>
        </mc:Fallback>
      </mc:AlternateContent>
    </p:spTree>
    <p:extLst>
      <p:ext uri="{BB962C8B-B14F-4D97-AF65-F5344CB8AC3E}">
        <p14:creationId xmlns:p14="http://schemas.microsoft.com/office/powerpoint/2010/main" val="145885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72E90E-9EF3-9AAA-55DD-4CCAFDC17EB6}"/>
              </a:ext>
            </a:extLst>
          </p:cNvPr>
          <p:cNvSpPr>
            <a:spLocks noGrp="1"/>
          </p:cNvSpPr>
          <p:nvPr>
            <p:ph type="title"/>
          </p:nvPr>
        </p:nvSpPr>
        <p:spPr>
          <a:xfrm>
            <a:off x="1115568" y="548640"/>
            <a:ext cx="10168128" cy="1179576"/>
          </a:xfrm>
        </p:spPr>
        <p:txBody>
          <a:bodyPr>
            <a:normAutofit/>
          </a:bodyPr>
          <a:lstStyle/>
          <a:p>
            <a:r>
              <a:rPr lang="en-US" sz="4000" b="1"/>
              <a:t>Quadrant Descriptions</a:t>
            </a:r>
            <a:endParaRPr lang="en-US" sz="4000"/>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123FB1A-7FC0-CBB5-F475-B952ECD62AA3}"/>
              </a:ext>
            </a:extLst>
          </p:cNvPr>
          <p:cNvGraphicFramePr>
            <a:graphicFrameLocks noGrp="1"/>
          </p:cNvGraphicFramePr>
          <p:nvPr>
            <p:ph idx="1"/>
            <p:extLst>
              <p:ext uri="{D42A27DB-BD31-4B8C-83A1-F6EECF244321}">
                <p14:modId xmlns:p14="http://schemas.microsoft.com/office/powerpoint/2010/main" val="3831848559"/>
              </p:ext>
            </p:extLst>
          </p:nvPr>
        </p:nvGraphicFramePr>
        <p:xfrm>
          <a:off x="498835" y="2214867"/>
          <a:ext cx="11367100" cy="409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12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879170-300C-D853-6130-CAB93A8B2AB8}"/>
              </a:ext>
            </a:extLst>
          </p:cNvPr>
          <p:cNvSpPr>
            <a:spLocks noGrp="1"/>
          </p:cNvSpPr>
          <p:nvPr>
            <p:ph type="title"/>
          </p:nvPr>
        </p:nvSpPr>
        <p:spPr>
          <a:xfrm>
            <a:off x="836674" y="227274"/>
            <a:ext cx="10515600" cy="1133693"/>
          </a:xfrm>
        </p:spPr>
        <p:txBody>
          <a:bodyPr>
            <a:normAutofit/>
          </a:bodyPr>
          <a:lstStyle/>
          <a:p>
            <a:r>
              <a:rPr lang="en-US" sz="4800" b="1" dirty="0">
                <a:latin typeface="Aptos" panose="02110004020202020204"/>
              </a:rPr>
              <a:t>Conceptual Placement on the Grid</a:t>
            </a:r>
            <a:endParaRPr lang="en-US" sz="4800" dirty="0"/>
          </a:p>
        </p:txBody>
      </p:sp>
      <p:graphicFrame>
        <p:nvGraphicFramePr>
          <p:cNvPr id="5" name="Content Placeholder 2">
            <a:extLst>
              <a:ext uri="{FF2B5EF4-FFF2-40B4-BE49-F238E27FC236}">
                <a16:creationId xmlns:a16="http://schemas.microsoft.com/office/drawing/2014/main" id="{708654F4-96A6-6861-029A-F16DED38A58A}"/>
              </a:ext>
            </a:extLst>
          </p:cNvPr>
          <p:cNvGraphicFramePr>
            <a:graphicFrameLocks noGrp="1"/>
          </p:cNvGraphicFramePr>
          <p:nvPr>
            <p:ph idx="1"/>
            <p:extLst>
              <p:ext uri="{D42A27DB-BD31-4B8C-83A1-F6EECF244321}">
                <p14:modId xmlns:p14="http://schemas.microsoft.com/office/powerpoint/2010/main" val="2584204335"/>
              </p:ext>
            </p:extLst>
          </p:nvPr>
        </p:nvGraphicFramePr>
        <p:xfrm>
          <a:off x="315679" y="1360967"/>
          <a:ext cx="11557591" cy="4815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66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A0832-22C7-1D83-9747-F79876DA068B}"/>
              </a:ext>
            </a:extLst>
          </p:cNvPr>
          <p:cNvSpPr>
            <a:spLocks noGrp="1"/>
          </p:cNvSpPr>
          <p:nvPr>
            <p:ph type="title"/>
          </p:nvPr>
        </p:nvSpPr>
        <p:spPr>
          <a:xfrm>
            <a:off x="1075767" y="1188637"/>
            <a:ext cx="2988234" cy="4480726"/>
          </a:xfrm>
        </p:spPr>
        <p:txBody>
          <a:bodyPr>
            <a:normAutofit/>
          </a:bodyPr>
          <a:lstStyle/>
          <a:p>
            <a:pPr algn="r"/>
            <a:r>
              <a:rPr lang="en-US" sz="4600"/>
              <a:t>Admission- How we Determine Placement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F02873-E6AE-C6F4-74EA-13DB50EDB834}"/>
              </a:ext>
            </a:extLst>
          </p:cNvPr>
          <p:cNvSpPr>
            <a:spLocks noGrp="1"/>
          </p:cNvSpPr>
          <p:nvPr>
            <p:ph idx="1"/>
          </p:nvPr>
        </p:nvSpPr>
        <p:spPr>
          <a:xfrm>
            <a:off x="4810397" y="1188636"/>
            <a:ext cx="6598337" cy="5137735"/>
          </a:xfrm>
        </p:spPr>
        <p:txBody>
          <a:bodyPr anchor="ctr">
            <a:normAutofit/>
          </a:bodyPr>
          <a:lstStyle/>
          <a:p>
            <a:pPr marL="0" lvl="0" indent="0" eaLnBrk="0" fontAlgn="base" hangingPunct="0">
              <a:spcBef>
                <a:spcPct val="0"/>
              </a:spcBef>
              <a:spcAft>
                <a:spcPct val="0"/>
              </a:spcAft>
              <a:buFontTx/>
              <a:buChar char="•"/>
            </a:pPr>
            <a:r>
              <a:rPr lang="en-US" altLang="en-US" sz="2400" dirty="0">
                <a:latin typeface="Arial" panose="020B0604020202020204" pitchFamily="34" charset="0"/>
              </a:rPr>
              <a:t>Client preference is considered but does not determine level of care.</a:t>
            </a:r>
          </a:p>
          <a:p>
            <a:pPr marL="0" lvl="0" indent="0" eaLnBrk="0" fontAlgn="base" hangingPunct="0">
              <a:spcBef>
                <a:spcPct val="0"/>
              </a:spcBef>
              <a:spcAft>
                <a:spcPct val="0"/>
              </a:spcAft>
              <a:buFontTx/>
              <a:buChar char="•"/>
            </a:pPr>
            <a:r>
              <a:rPr lang="en-US" altLang="en-US" sz="2400" dirty="0">
                <a:latin typeface="Arial" panose="020B0604020202020204" pitchFamily="34" charset="0"/>
              </a:rPr>
              <a:t>Final placement is based on clinical discretion, assessment data, and diagnosis.</a:t>
            </a:r>
          </a:p>
          <a:p>
            <a:pPr marL="0" lvl="0" indent="0" eaLnBrk="0" fontAlgn="base" hangingPunct="0">
              <a:spcBef>
                <a:spcPct val="0"/>
              </a:spcBef>
              <a:spcAft>
                <a:spcPct val="0"/>
              </a:spcAft>
              <a:buFontTx/>
              <a:buChar char="•"/>
            </a:pPr>
            <a:r>
              <a:rPr lang="en-US" altLang="en-US" sz="2400" dirty="0">
                <a:latin typeface="Arial" panose="020B0604020202020204" pitchFamily="34" charset="0"/>
              </a:rPr>
              <a:t>Primary diagnosis guides initial program assignment.</a:t>
            </a:r>
          </a:p>
          <a:p>
            <a:pPr marL="0" lvl="0" indent="0" eaLnBrk="0" fontAlgn="base" hangingPunct="0">
              <a:spcBef>
                <a:spcPct val="0"/>
              </a:spcBef>
              <a:spcAft>
                <a:spcPct val="0"/>
              </a:spcAft>
              <a:buFontTx/>
              <a:buChar char="•"/>
            </a:pPr>
            <a:r>
              <a:rPr lang="en-US" altLang="en-US" sz="2400" dirty="0">
                <a:latin typeface="Arial" panose="020B0604020202020204" pitchFamily="34" charset="0"/>
              </a:rPr>
              <a:t>If co-occurring conditions are unclear at intake, clients may be reassigned as we learn more.</a:t>
            </a:r>
          </a:p>
          <a:p>
            <a:pPr marL="0" lvl="0" indent="0" eaLnBrk="0" fontAlgn="base" hangingPunct="0">
              <a:spcBef>
                <a:spcPct val="0"/>
              </a:spcBef>
              <a:spcAft>
                <a:spcPct val="0"/>
              </a:spcAft>
              <a:buFontTx/>
              <a:buChar char="•"/>
            </a:pPr>
            <a:r>
              <a:rPr lang="en-US" altLang="en-US" sz="2400" dirty="0">
                <a:latin typeface="Arial" panose="020B0604020202020204" pitchFamily="34" charset="0"/>
              </a:rPr>
              <a:t>We aim to remove barriers—movement between programs is flexible and </a:t>
            </a:r>
          </a:p>
          <a:p>
            <a:pPr marL="0" lvl="0" indent="0" eaLnBrk="0" fontAlgn="base" hangingPunct="0">
              <a:spcBef>
                <a:spcPct val="0"/>
              </a:spcBef>
              <a:spcAft>
                <a:spcPct val="0"/>
              </a:spcAft>
              <a:buNone/>
            </a:pPr>
            <a:r>
              <a:rPr lang="en-US" altLang="en-US" sz="2400" dirty="0">
                <a:latin typeface="Arial" panose="020B0604020202020204" pitchFamily="34" charset="0"/>
              </a:rPr>
              <a:t>clinically driven.</a:t>
            </a:r>
          </a:p>
          <a:p>
            <a:endParaRPr lang="en-US" sz="1900" dirty="0"/>
          </a:p>
        </p:txBody>
      </p:sp>
    </p:spTree>
    <p:extLst>
      <p:ext uri="{BB962C8B-B14F-4D97-AF65-F5344CB8AC3E}">
        <p14:creationId xmlns:p14="http://schemas.microsoft.com/office/powerpoint/2010/main" val="89425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BE1C0-2F59-3F84-0EBF-EACB8720ECF5}"/>
              </a:ext>
            </a:extLst>
          </p:cNvPr>
          <p:cNvSpPr>
            <a:spLocks noGrp="1"/>
          </p:cNvSpPr>
          <p:nvPr>
            <p:ph type="title"/>
          </p:nvPr>
        </p:nvSpPr>
        <p:spPr>
          <a:xfrm>
            <a:off x="645065" y="1463040"/>
            <a:ext cx="3796306" cy="2690949"/>
          </a:xfrm>
        </p:spPr>
        <p:txBody>
          <a:bodyPr anchor="t">
            <a:normAutofit/>
          </a:bodyPr>
          <a:lstStyle/>
          <a:p>
            <a:r>
              <a:rPr lang="en-US" sz="4800"/>
              <a:t>Treatment planning</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ED9EFD-E382-6F81-EA1A-8D1B1124F918}"/>
              </a:ext>
            </a:extLst>
          </p:cNvPr>
          <p:cNvSpPr>
            <a:spLocks noGrp="1"/>
          </p:cNvSpPr>
          <p:nvPr>
            <p:ph idx="1"/>
          </p:nvPr>
        </p:nvSpPr>
        <p:spPr>
          <a:xfrm>
            <a:off x="5656218" y="1463039"/>
            <a:ext cx="5542387" cy="4300447"/>
          </a:xfrm>
        </p:spPr>
        <p:txBody>
          <a:bodyPr anchor="t">
            <a:normAutofit/>
          </a:bodyPr>
          <a:lstStyle/>
          <a:p>
            <a:r>
              <a:rPr lang="en-US" sz="2000"/>
              <a:t>Treatment planning begins with the knowledge that mental health and substance use interact and amplify each other.</a:t>
            </a:r>
          </a:p>
          <a:p>
            <a:r>
              <a:rPr lang="en-US" sz="2000"/>
              <a:t>Ask the question- What does this person need right now to stabilize and begin recovery?</a:t>
            </a:r>
          </a:p>
          <a:p>
            <a:r>
              <a:rPr lang="en-US" sz="2000"/>
              <a:t>Develop a plan and support for safety</a:t>
            </a:r>
          </a:p>
          <a:p>
            <a:r>
              <a:rPr lang="en-US" sz="2000"/>
              <a:t>Engage family and social supports immediately</a:t>
            </a:r>
          </a:p>
          <a:p>
            <a:r>
              <a:rPr lang="en-US" sz="2000"/>
              <a:t>Identify and leverage strengths/offer hope</a:t>
            </a:r>
          </a:p>
          <a:p>
            <a:r>
              <a:rPr lang="en-US" sz="2000"/>
              <a:t>Ensure the plan include whole person needs, but prioritize</a:t>
            </a:r>
          </a:p>
          <a:p>
            <a:r>
              <a:rPr lang="en-US" sz="2000"/>
              <a:t>Engage evidence-based modalities</a:t>
            </a:r>
          </a:p>
        </p:txBody>
      </p:sp>
    </p:spTree>
    <p:extLst>
      <p:ext uri="{BB962C8B-B14F-4D97-AF65-F5344CB8AC3E}">
        <p14:creationId xmlns:p14="http://schemas.microsoft.com/office/powerpoint/2010/main" val="103426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737B-84F4-115C-27CF-00B9007EF471}"/>
              </a:ext>
            </a:extLst>
          </p:cNvPr>
          <p:cNvSpPr>
            <a:spLocks noGrp="1"/>
          </p:cNvSpPr>
          <p:nvPr>
            <p:ph type="title"/>
          </p:nvPr>
        </p:nvSpPr>
        <p:spPr/>
        <p:txBody>
          <a:bodyPr/>
          <a:lstStyle/>
          <a:p>
            <a:r>
              <a:rPr lang="en-US" dirty="0"/>
              <a:t>Mental Health Only</a:t>
            </a:r>
          </a:p>
        </p:txBody>
      </p:sp>
      <p:graphicFrame>
        <p:nvGraphicFramePr>
          <p:cNvPr id="4" name="Content Placeholder 3">
            <a:extLst>
              <a:ext uri="{FF2B5EF4-FFF2-40B4-BE49-F238E27FC236}">
                <a16:creationId xmlns:a16="http://schemas.microsoft.com/office/drawing/2014/main" id="{EDC1E8AE-55AB-4403-0CDC-253F52C84F09}"/>
              </a:ext>
            </a:extLst>
          </p:cNvPr>
          <p:cNvGraphicFramePr>
            <a:graphicFrameLocks noGrp="1"/>
          </p:cNvGraphicFramePr>
          <p:nvPr>
            <p:ph idx="1"/>
            <p:extLst>
              <p:ext uri="{D42A27DB-BD31-4B8C-83A1-F6EECF244321}">
                <p14:modId xmlns:p14="http://schemas.microsoft.com/office/powerpoint/2010/main" val="2657729271"/>
              </p:ext>
            </p:extLst>
          </p:nvPr>
        </p:nvGraphicFramePr>
        <p:xfrm>
          <a:off x="1015375" y="1900052"/>
          <a:ext cx="9893628" cy="4592824"/>
        </p:xfrm>
        <a:graphic>
          <a:graphicData uri="http://schemas.openxmlformats.org/drawingml/2006/table">
            <a:tbl>
              <a:tblPr/>
              <a:tblGrid>
                <a:gridCol w="2473407">
                  <a:extLst>
                    <a:ext uri="{9D8B030D-6E8A-4147-A177-3AD203B41FA5}">
                      <a16:colId xmlns:a16="http://schemas.microsoft.com/office/drawing/2014/main" val="143197787"/>
                    </a:ext>
                  </a:extLst>
                </a:gridCol>
                <a:gridCol w="2473407">
                  <a:extLst>
                    <a:ext uri="{9D8B030D-6E8A-4147-A177-3AD203B41FA5}">
                      <a16:colId xmlns:a16="http://schemas.microsoft.com/office/drawing/2014/main" val="2909224569"/>
                    </a:ext>
                  </a:extLst>
                </a:gridCol>
                <a:gridCol w="2473407">
                  <a:extLst>
                    <a:ext uri="{9D8B030D-6E8A-4147-A177-3AD203B41FA5}">
                      <a16:colId xmlns:a16="http://schemas.microsoft.com/office/drawing/2014/main" val="3984412716"/>
                    </a:ext>
                  </a:extLst>
                </a:gridCol>
                <a:gridCol w="2473407">
                  <a:extLst>
                    <a:ext uri="{9D8B030D-6E8A-4147-A177-3AD203B41FA5}">
                      <a16:colId xmlns:a16="http://schemas.microsoft.com/office/drawing/2014/main" val="1488215092"/>
                    </a:ext>
                  </a:extLst>
                </a:gridCol>
              </a:tblGrid>
              <a:tr h="322303">
                <a:tc>
                  <a:txBody>
                    <a:bodyPr/>
                    <a:lstStyle/>
                    <a:p>
                      <a:pPr>
                        <a:buNone/>
                      </a:pPr>
                      <a:r>
                        <a:rPr lang="en-US" sz="1500"/>
                        <a:t>Curriculum</a:t>
                      </a:r>
                    </a:p>
                  </a:txBody>
                  <a:tcPr marL="76339" marR="76339" marT="38170" marB="38170" anchor="ctr">
                    <a:lnL>
                      <a:noFill/>
                    </a:lnL>
                    <a:lnR>
                      <a:noFill/>
                    </a:lnR>
                    <a:lnT>
                      <a:noFill/>
                    </a:lnT>
                    <a:lnB>
                      <a:noFill/>
                    </a:lnB>
                    <a:noFill/>
                  </a:tcPr>
                </a:tc>
                <a:tc>
                  <a:txBody>
                    <a:bodyPr/>
                    <a:lstStyle/>
                    <a:p>
                      <a:pPr>
                        <a:buNone/>
                      </a:pPr>
                      <a:r>
                        <a:rPr lang="en-US" sz="1500"/>
                        <a:t>Target Population</a:t>
                      </a:r>
                    </a:p>
                  </a:txBody>
                  <a:tcPr marL="76339" marR="76339" marT="38170" marB="38170" anchor="ctr">
                    <a:lnL>
                      <a:noFill/>
                    </a:lnL>
                    <a:lnR>
                      <a:noFill/>
                    </a:lnR>
                    <a:lnT>
                      <a:noFill/>
                    </a:lnT>
                    <a:lnB>
                      <a:noFill/>
                    </a:lnB>
                    <a:noFill/>
                  </a:tcPr>
                </a:tc>
                <a:tc>
                  <a:txBody>
                    <a:bodyPr/>
                    <a:lstStyle/>
                    <a:p>
                      <a:pPr>
                        <a:buNone/>
                      </a:pPr>
                      <a:r>
                        <a:rPr lang="en-US" sz="1500"/>
                        <a:t>Core Components</a:t>
                      </a:r>
                    </a:p>
                  </a:txBody>
                  <a:tcPr marL="76339" marR="76339" marT="38170" marB="38170" anchor="ctr">
                    <a:lnL>
                      <a:noFill/>
                    </a:lnL>
                    <a:lnR>
                      <a:noFill/>
                    </a:lnR>
                    <a:lnT>
                      <a:noFill/>
                    </a:lnT>
                    <a:lnB>
                      <a:noFill/>
                    </a:lnB>
                    <a:noFill/>
                  </a:tcPr>
                </a:tc>
                <a:tc>
                  <a:txBody>
                    <a:bodyPr/>
                    <a:lstStyle/>
                    <a:p>
                      <a:pPr>
                        <a:buNone/>
                      </a:pPr>
                      <a:r>
                        <a:rPr lang="en-US" sz="1500"/>
                        <a:t>Evidence</a:t>
                      </a:r>
                    </a:p>
                  </a:txBody>
                  <a:tcPr marL="76339" marR="76339" marT="38170" marB="38170" anchor="ctr">
                    <a:lnL>
                      <a:noFill/>
                    </a:lnL>
                    <a:lnR>
                      <a:noFill/>
                    </a:lnR>
                    <a:lnT>
                      <a:noFill/>
                    </a:lnT>
                    <a:lnB>
                      <a:noFill/>
                    </a:lnB>
                    <a:noFill/>
                  </a:tcPr>
                </a:tc>
                <a:extLst>
                  <a:ext uri="{0D108BD9-81ED-4DB2-BD59-A6C34878D82A}">
                    <a16:rowId xmlns:a16="http://schemas.microsoft.com/office/drawing/2014/main" val="1253658485"/>
                  </a:ext>
                </a:extLst>
              </a:tr>
              <a:tr h="805759">
                <a:tc>
                  <a:txBody>
                    <a:bodyPr/>
                    <a:lstStyle/>
                    <a:p>
                      <a:pPr>
                        <a:buNone/>
                      </a:pPr>
                      <a:r>
                        <a:rPr lang="en-US" sz="1500" b="1" dirty="0"/>
                        <a:t>CBT for Anxiety &amp; Depression</a:t>
                      </a:r>
                      <a:endParaRPr lang="en-US" sz="1500" dirty="0"/>
                    </a:p>
                  </a:txBody>
                  <a:tcPr marL="76339" marR="76339" marT="38170" marB="38170" anchor="ctr">
                    <a:lnL>
                      <a:noFill/>
                    </a:lnL>
                    <a:lnR>
                      <a:noFill/>
                    </a:lnR>
                    <a:lnT>
                      <a:noFill/>
                    </a:lnT>
                    <a:lnB>
                      <a:noFill/>
                    </a:lnB>
                    <a:noFill/>
                  </a:tcPr>
                </a:tc>
                <a:tc>
                  <a:txBody>
                    <a:bodyPr/>
                    <a:lstStyle/>
                    <a:p>
                      <a:pPr>
                        <a:buNone/>
                      </a:pPr>
                      <a:r>
                        <a:rPr lang="en-US" sz="1500"/>
                        <a:t>Adults with depression, anxiety</a:t>
                      </a:r>
                    </a:p>
                  </a:txBody>
                  <a:tcPr marL="76339" marR="76339" marT="38170" marB="38170" anchor="ctr">
                    <a:lnL>
                      <a:noFill/>
                    </a:lnL>
                    <a:lnR>
                      <a:noFill/>
                    </a:lnR>
                    <a:lnT>
                      <a:noFill/>
                    </a:lnT>
                    <a:lnB>
                      <a:noFill/>
                    </a:lnB>
                    <a:noFill/>
                  </a:tcPr>
                </a:tc>
                <a:tc>
                  <a:txBody>
                    <a:bodyPr/>
                    <a:lstStyle/>
                    <a:p>
                      <a:pPr>
                        <a:buNone/>
                      </a:pPr>
                      <a:r>
                        <a:rPr lang="en-US" sz="1500"/>
                        <a:t>Cognitive restructuring, behavioral activation, problem-solving</a:t>
                      </a:r>
                    </a:p>
                  </a:txBody>
                  <a:tcPr marL="76339" marR="76339" marT="38170" marB="38170" anchor="ctr">
                    <a:lnL>
                      <a:noFill/>
                    </a:lnL>
                    <a:lnR>
                      <a:noFill/>
                    </a:lnR>
                    <a:lnT>
                      <a:noFill/>
                    </a:lnT>
                    <a:lnB>
                      <a:noFill/>
                    </a:lnB>
                    <a:noFill/>
                  </a:tcPr>
                </a:tc>
                <a:tc>
                  <a:txBody>
                    <a:bodyPr/>
                    <a:lstStyle/>
                    <a:p>
                      <a:pPr>
                        <a:buNone/>
                      </a:pPr>
                      <a:r>
                        <a:rPr lang="en-US" sz="1500"/>
                        <a:t>Multiple RCTs support effectiveness for depression &amp; anxiety</a:t>
                      </a:r>
                    </a:p>
                  </a:txBody>
                  <a:tcPr marL="76339" marR="76339" marT="38170" marB="38170" anchor="ctr">
                    <a:lnL>
                      <a:noFill/>
                    </a:lnL>
                    <a:lnR>
                      <a:noFill/>
                    </a:lnR>
                    <a:lnT>
                      <a:noFill/>
                    </a:lnT>
                    <a:lnB>
                      <a:noFill/>
                    </a:lnB>
                    <a:noFill/>
                  </a:tcPr>
                </a:tc>
                <a:extLst>
                  <a:ext uri="{0D108BD9-81ED-4DB2-BD59-A6C34878D82A}">
                    <a16:rowId xmlns:a16="http://schemas.microsoft.com/office/drawing/2014/main" val="1893960174"/>
                  </a:ext>
                </a:extLst>
              </a:tr>
              <a:tr h="1047485">
                <a:tc>
                  <a:txBody>
                    <a:bodyPr/>
                    <a:lstStyle/>
                    <a:p>
                      <a:pPr>
                        <a:buNone/>
                      </a:pPr>
                      <a:r>
                        <a:rPr lang="en-US" sz="1500" b="1" dirty="0"/>
                        <a:t>Dialectical Behavior Therapy (DBT) Skills Training</a:t>
                      </a:r>
                      <a:endParaRPr lang="en-US" sz="1500" dirty="0"/>
                    </a:p>
                  </a:txBody>
                  <a:tcPr marL="76339" marR="76339" marT="38170" marB="38170" anchor="ctr">
                    <a:lnL>
                      <a:noFill/>
                    </a:lnL>
                    <a:lnR>
                      <a:noFill/>
                    </a:lnR>
                    <a:lnT>
                      <a:noFill/>
                    </a:lnT>
                    <a:lnB>
                      <a:noFill/>
                    </a:lnB>
                    <a:noFill/>
                  </a:tcPr>
                </a:tc>
                <a:tc>
                  <a:txBody>
                    <a:bodyPr/>
                    <a:lstStyle/>
                    <a:p>
                      <a:pPr>
                        <a:buNone/>
                      </a:pPr>
                      <a:r>
                        <a:rPr lang="en-US" sz="1500"/>
                        <a:t>Clients with emotion dysregulation, self-harm behaviors</a:t>
                      </a:r>
                    </a:p>
                  </a:txBody>
                  <a:tcPr marL="76339" marR="76339" marT="38170" marB="38170" anchor="ctr">
                    <a:lnL>
                      <a:noFill/>
                    </a:lnL>
                    <a:lnR>
                      <a:noFill/>
                    </a:lnR>
                    <a:lnT>
                      <a:noFill/>
                    </a:lnT>
                    <a:lnB>
                      <a:noFill/>
                    </a:lnB>
                    <a:noFill/>
                  </a:tcPr>
                </a:tc>
                <a:tc>
                  <a:txBody>
                    <a:bodyPr/>
                    <a:lstStyle/>
                    <a:p>
                      <a:pPr>
                        <a:buNone/>
                      </a:pPr>
                      <a:r>
                        <a:rPr lang="en-US" sz="1500"/>
                        <a:t>Mindfulness, distress tolerance, emotion regulation, interpersonal effectiveness</a:t>
                      </a:r>
                    </a:p>
                  </a:txBody>
                  <a:tcPr marL="76339" marR="76339" marT="38170" marB="38170" anchor="ctr">
                    <a:lnL>
                      <a:noFill/>
                    </a:lnL>
                    <a:lnR>
                      <a:noFill/>
                    </a:lnR>
                    <a:lnT>
                      <a:noFill/>
                    </a:lnT>
                    <a:lnB>
                      <a:noFill/>
                    </a:lnB>
                    <a:noFill/>
                  </a:tcPr>
                </a:tc>
                <a:tc>
                  <a:txBody>
                    <a:bodyPr/>
                    <a:lstStyle/>
                    <a:p>
                      <a:pPr>
                        <a:buNone/>
                      </a:pPr>
                      <a:r>
                        <a:rPr lang="en-US" sz="1500"/>
                        <a:t>Strong evidence for borderline personality disorder &amp; emotion regulation</a:t>
                      </a:r>
                    </a:p>
                  </a:txBody>
                  <a:tcPr marL="76339" marR="76339" marT="38170" marB="38170" anchor="ctr">
                    <a:lnL>
                      <a:noFill/>
                    </a:lnL>
                    <a:lnR>
                      <a:noFill/>
                    </a:lnR>
                    <a:lnT>
                      <a:noFill/>
                    </a:lnT>
                    <a:lnB>
                      <a:noFill/>
                    </a:lnB>
                    <a:noFill/>
                  </a:tcPr>
                </a:tc>
                <a:extLst>
                  <a:ext uri="{0D108BD9-81ED-4DB2-BD59-A6C34878D82A}">
                    <a16:rowId xmlns:a16="http://schemas.microsoft.com/office/drawing/2014/main" val="3180178880"/>
                  </a:ext>
                </a:extLst>
              </a:tr>
              <a:tr h="805759">
                <a:tc>
                  <a:txBody>
                    <a:bodyPr/>
                    <a:lstStyle/>
                    <a:p>
                      <a:pPr>
                        <a:buNone/>
                      </a:pPr>
                      <a:r>
                        <a:rPr lang="en-US" sz="1500" b="1"/>
                        <a:t>Trauma-Focused CBT (TF-CBT)</a:t>
                      </a:r>
                      <a:endParaRPr lang="en-US" sz="1500"/>
                    </a:p>
                  </a:txBody>
                  <a:tcPr marL="76339" marR="76339" marT="38170" marB="38170" anchor="ctr">
                    <a:lnL>
                      <a:noFill/>
                    </a:lnL>
                    <a:lnR>
                      <a:noFill/>
                    </a:lnR>
                    <a:lnT>
                      <a:noFill/>
                    </a:lnT>
                    <a:lnB>
                      <a:noFill/>
                    </a:lnB>
                    <a:noFill/>
                  </a:tcPr>
                </a:tc>
                <a:tc>
                  <a:txBody>
                    <a:bodyPr/>
                    <a:lstStyle/>
                    <a:p>
                      <a:pPr>
                        <a:buNone/>
                      </a:pPr>
                      <a:r>
                        <a:rPr lang="en-US" sz="1500"/>
                        <a:t>Clients with PTSD, trauma history</a:t>
                      </a:r>
                    </a:p>
                  </a:txBody>
                  <a:tcPr marL="76339" marR="76339" marT="38170" marB="38170" anchor="ctr">
                    <a:lnL>
                      <a:noFill/>
                    </a:lnL>
                    <a:lnR>
                      <a:noFill/>
                    </a:lnR>
                    <a:lnT>
                      <a:noFill/>
                    </a:lnT>
                    <a:lnB>
                      <a:noFill/>
                    </a:lnB>
                    <a:noFill/>
                  </a:tcPr>
                </a:tc>
                <a:tc>
                  <a:txBody>
                    <a:bodyPr/>
                    <a:lstStyle/>
                    <a:p>
                      <a:pPr>
                        <a:buNone/>
                      </a:pPr>
                      <a:r>
                        <a:rPr lang="en-US" sz="1500"/>
                        <a:t>Psychoeducation, trauma narrative, coping skills</a:t>
                      </a:r>
                    </a:p>
                  </a:txBody>
                  <a:tcPr marL="76339" marR="76339" marT="38170" marB="38170" anchor="ctr">
                    <a:lnL>
                      <a:noFill/>
                    </a:lnL>
                    <a:lnR>
                      <a:noFill/>
                    </a:lnR>
                    <a:lnT>
                      <a:noFill/>
                    </a:lnT>
                    <a:lnB>
                      <a:noFill/>
                    </a:lnB>
                    <a:noFill/>
                  </a:tcPr>
                </a:tc>
                <a:tc>
                  <a:txBody>
                    <a:bodyPr/>
                    <a:lstStyle/>
                    <a:p>
                      <a:pPr>
                        <a:buNone/>
                      </a:pPr>
                      <a:r>
                        <a:rPr lang="en-US" sz="1500"/>
                        <a:t>Evidence-based for children/adolescents; adapted for adults</a:t>
                      </a:r>
                    </a:p>
                  </a:txBody>
                  <a:tcPr marL="76339" marR="76339" marT="38170" marB="38170" anchor="ctr">
                    <a:lnL>
                      <a:noFill/>
                    </a:lnL>
                    <a:lnR>
                      <a:noFill/>
                    </a:lnR>
                    <a:lnT>
                      <a:noFill/>
                    </a:lnT>
                    <a:lnB>
                      <a:noFill/>
                    </a:lnB>
                    <a:noFill/>
                  </a:tcPr>
                </a:tc>
                <a:extLst>
                  <a:ext uri="{0D108BD9-81ED-4DB2-BD59-A6C34878D82A}">
                    <a16:rowId xmlns:a16="http://schemas.microsoft.com/office/drawing/2014/main" val="3217230648"/>
                  </a:ext>
                </a:extLst>
              </a:tr>
              <a:tr h="805759">
                <a:tc>
                  <a:txBody>
                    <a:bodyPr/>
                    <a:lstStyle/>
                    <a:p>
                      <a:pPr>
                        <a:buNone/>
                      </a:pPr>
                      <a:r>
                        <a:rPr lang="en-US" sz="1500" b="1"/>
                        <a:t>Acceptance and Commitment Therapy (ACT)</a:t>
                      </a:r>
                      <a:endParaRPr lang="en-US" sz="1500"/>
                    </a:p>
                  </a:txBody>
                  <a:tcPr marL="76339" marR="76339" marT="38170" marB="38170" anchor="ctr">
                    <a:lnL>
                      <a:noFill/>
                    </a:lnL>
                    <a:lnR>
                      <a:noFill/>
                    </a:lnR>
                    <a:lnT>
                      <a:noFill/>
                    </a:lnT>
                    <a:lnB>
                      <a:noFill/>
                    </a:lnB>
                    <a:noFill/>
                  </a:tcPr>
                </a:tc>
                <a:tc>
                  <a:txBody>
                    <a:bodyPr/>
                    <a:lstStyle/>
                    <a:p>
                      <a:pPr>
                        <a:buNone/>
                      </a:pPr>
                      <a:r>
                        <a:rPr lang="en-US" sz="1500"/>
                        <a:t>Adults with mood disorders, anxiety, stress</a:t>
                      </a:r>
                    </a:p>
                  </a:txBody>
                  <a:tcPr marL="76339" marR="76339" marT="38170" marB="38170" anchor="ctr">
                    <a:lnL>
                      <a:noFill/>
                    </a:lnL>
                    <a:lnR>
                      <a:noFill/>
                    </a:lnR>
                    <a:lnT>
                      <a:noFill/>
                    </a:lnT>
                    <a:lnB>
                      <a:noFill/>
                    </a:lnB>
                    <a:noFill/>
                  </a:tcPr>
                </a:tc>
                <a:tc>
                  <a:txBody>
                    <a:bodyPr/>
                    <a:lstStyle/>
                    <a:p>
                      <a:pPr>
                        <a:buNone/>
                      </a:pPr>
                      <a:r>
                        <a:rPr lang="en-US" sz="1500"/>
                        <a:t>Mindfulness, values-based action, acceptance</a:t>
                      </a:r>
                    </a:p>
                  </a:txBody>
                  <a:tcPr marL="76339" marR="76339" marT="38170" marB="38170" anchor="ctr">
                    <a:lnL>
                      <a:noFill/>
                    </a:lnL>
                    <a:lnR>
                      <a:noFill/>
                    </a:lnR>
                    <a:lnT>
                      <a:noFill/>
                    </a:lnT>
                    <a:lnB>
                      <a:noFill/>
                    </a:lnB>
                    <a:noFill/>
                  </a:tcPr>
                </a:tc>
                <a:tc>
                  <a:txBody>
                    <a:bodyPr/>
                    <a:lstStyle/>
                    <a:p>
                      <a:pPr>
                        <a:buNone/>
                      </a:pPr>
                      <a:r>
                        <a:rPr lang="en-US" sz="1500"/>
                        <a:t>RCTs support symptom reduction</a:t>
                      </a:r>
                    </a:p>
                  </a:txBody>
                  <a:tcPr marL="76339" marR="76339" marT="38170" marB="38170" anchor="ctr">
                    <a:lnL>
                      <a:noFill/>
                    </a:lnL>
                    <a:lnR>
                      <a:noFill/>
                    </a:lnR>
                    <a:lnT>
                      <a:noFill/>
                    </a:lnT>
                    <a:lnB>
                      <a:noFill/>
                    </a:lnB>
                    <a:noFill/>
                  </a:tcPr>
                </a:tc>
                <a:extLst>
                  <a:ext uri="{0D108BD9-81ED-4DB2-BD59-A6C34878D82A}">
                    <a16:rowId xmlns:a16="http://schemas.microsoft.com/office/drawing/2014/main" val="2321875373"/>
                  </a:ext>
                </a:extLst>
              </a:tr>
              <a:tr h="805759">
                <a:tc>
                  <a:txBody>
                    <a:bodyPr/>
                    <a:lstStyle/>
                    <a:p>
                      <a:pPr>
                        <a:buNone/>
                      </a:pPr>
                      <a:r>
                        <a:rPr lang="en-US" sz="1500" b="1"/>
                        <a:t>WRAP (Wellness Recovery Action Plan)</a:t>
                      </a:r>
                      <a:endParaRPr lang="en-US" sz="1500"/>
                    </a:p>
                  </a:txBody>
                  <a:tcPr marL="76339" marR="76339" marT="38170" marB="38170" anchor="ctr">
                    <a:lnL>
                      <a:noFill/>
                    </a:lnL>
                    <a:lnR>
                      <a:noFill/>
                    </a:lnR>
                    <a:lnT>
                      <a:noFill/>
                    </a:lnT>
                    <a:lnB>
                      <a:noFill/>
                    </a:lnB>
                    <a:noFill/>
                  </a:tcPr>
                </a:tc>
                <a:tc>
                  <a:txBody>
                    <a:bodyPr/>
                    <a:lstStyle/>
                    <a:p>
                      <a:pPr>
                        <a:buNone/>
                      </a:pPr>
                      <a:r>
                        <a:rPr lang="en-US" sz="1500"/>
                        <a:t>Severe mental illness, chronic psychiatric disorders</a:t>
                      </a:r>
                    </a:p>
                  </a:txBody>
                  <a:tcPr marL="76339" marR="76339" marT="38170" marB="38170" anchor="ctr">
                    <a:lnL>
                      <a:noFill/>
                    </a:lnL>
                    <a:lnR>
                      <a:noFill/>
                    </a:lnR>
                    <a:lnT>
                      <a:noFill/>
                    </a:lnT>
                    <a:lnB>
                      <a:noFill/>
                    </a:lnB>
                    <a:noFill/>
                  </a:tcPr>
                </a:tc>
                <a:tc>
                  <a:txBody>
                    <a:bodyPr/>
                    <a:lstStyle/>
                    <a:p>
                      <a:pPr>
                        <a:buNone/>
                      </a:pPr>
                      <a:r>
                        <a:rPr lang="en-US" sz="1500"/>
                        <a:t>Self-management, wellness planning, early warning signs</a:t>
                      </a:r>
                    </a:p>
                  </a:txBody>
                  <a:tcPr marL="76339" marR="76339" marT="38170" marB="38170" anchor="ctr">
                    <a:lnL>
                      <a:noFill/>
                    </a:lnL>
                    <a:lnR>
                      <a:noFill/>
                    </a:lnR>
                    <a:lnT>
                      <a:noFill/>
                    </a:lnT>
                    <a:lnB>
                      <a:noFill/>
                    </a:lnB>
                    <a:noFill/>
                  </a:tcPr>
                </a:tc>
                <a:tc>
                  <a:txBody>
                    <a:bodyPr/>
                    <a:lstStyle/>
                    <a:p>
                      <a:pPr>
                        <a:buNone/>
                      </a:pPr>
                      <a:r>
                        <a:rPr lang="en-US" sz="1500" dirty="0"/>
                        <a:t>Peer-reviewed evidence for recovery-oriented outcomes</a:t>
                      </a:r>
                    </a:p>
                  </a:txBody>
                  <a:tcPr marL="76339" marR="76339" marT="38170" marB="38170" anchor="ctr">
                    <a:lnL>
                      <a:noFill/>
                    </a:lnL>
                    <a:lnR>
                      <a:noFill/>
                    </a:lnR>
                    <a:lnT>
                      <a:noFill/>
                    </a:lnT>
                    <a:lnB>
                      <a:noFill/>
                    </a:lnB>
                    <a:noFill/>
                  </a:tcPr>
                </a:tc>
                <a:extLst>
                  <a:ext uri="{0D108BD9-81ED-4DB2-BD59-A6C34878D82A}">
                    <a16:rowId xmlns:a16="http://schemas.microsoft.com/office/drawing/2014/main" val="204941707"/>
                  </a:ext>
                </a:extLst>
              </a:tr>
            </a:tbl>
          </a:graphicData>
        </a:graphic>
      </p:graphicFrame>
      <p:sp>
        <p:nvSpPr>
          <p:cNvPr id="5" name="Rectangle 1">
            <a:extLst>
              <a:ext uri="{FF2B5EF4-FFF2-40B4-BE49-F238E27FC236}">
                <a16:creationId xmlns:a16="http://schemas.microsoft.com/office/drawing/2014/main" id="{5070D28C-DB32-B250-2D5F-CA9DEFF18DAE}"/>
              </a:ext>
            </a:extLst>
          </p:cNvPr>
          <p:cNvSpPr>
            <a:spLocks noChangeArrowheads="1"/>
          </p:cNvSpPr>
          <p:nvPr/>
        </p:nvSpPr>
        <p:spPr bwMode="auto">
          <a:xfrm>
            <a:off x="260535" y="1464118"/>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9841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9511-44FE-AAC5-E796-D93A7F5B6620}"/>
              </a:ext>
            </a:extLst>
          </p:cNvPr>
          <p:cNvSpPr>
            <a:spLocks noGrp="1"/>
          </p:cNvSpPr>
          <p:nvPr>
            <p:ph type="title"/>
          </p:nvPr>
        </p:nvSpPr>
        <p:spPr/>
        <p:txBody>
          <a:bodyPr/>
          <a:lstStyle/>
          <a:p>
            <a:r>
              <a:rPr lang="en-US" dirty="0"/>
              <a:t>Substance Use Only</a:t>
            </a:r>
            <a:br>
              <a:rPr lang="en-US" dirty="0"/>
            </a:br>
            <a:endParaRPr lang="en-US" dirty="0"/>
          </a:p>
        </p:txBody>
      </p:sp>
      <p:graphicFrame>
        <p:nvGraphicFramePr>
          <p:cNvPr id="4" name="Content Placeholder 3">
            <a:extLst>
              <a:ext uri="{FF2B5EF4-FFF2-40B4-BE49-F238E27FC236}">
                <a16:creationId xmlns:a16="http://schemas.microsoft.com/office/drawing/2014/main" id="{A928617C-53D5-4B3C-91AC-46F458E2D8BD}"/>
              </a:ext>
            </a:extLst>
          </p:cNvPr>
          <p:cNvGraphicFramePr>
            <a:graphicFrameLocks noGrp="1"/>
          </p:cNvGraphicFramePr>
          <p:nvPr>
            <p:ph idx="1"/>
            <p:extLst>
              <p:ext uri="{D42A27DB-BD31-4B8C-83A1-F6EECF244321}">
                <p14:modId xmlns:p14="http://schemas.microsoft.com/office/powerpoint/2010/main" val="261374727"/>
              </p:ext>
            </p:extLst>
          </p:nvPr>
        </p:nvGraphicFramePr>
        <p:xfrm>
          <a:off x="838200" y="1606815"/>
          <a:ext cx="9602972" cy="4886062"/>
        </p:xfrm>
        <a:graphic>
          <a:graphicData uri="http://schemas.openxmlformats.org/drawingml/2006/table">
            <a:tbl>
              <a:tblPr/>
              <a:tblGrid>
                <a:gridCol w="2400743">
                  <a:extLst>
                    <a:ext uri="{9D8B030D-6E8A-4147-A177-3AD203B41FA5}">
                      <a16:colId xmlns:a16="http://schemas.microsoft.com/office/drawing/2014/main" val="3858069367"/>
                    </a:ext>
                  </a:extLst>
                </a:gridCol>
                <a:gridCol w="2400743">
                  <a:extLst>
                    <a:ext uri="{9D8B030D-6E8A-4147-A177-3AD203B41FA5}">
                      <a16:colId xmlns:a16="http://schemas.microsoft.com/office/drawing/2014/main" val="423097671"/>
                    </a:ext>
                  </a:extLst>
                </a:gridCol>
                <a:gridCol w="2400743">
                  <a:extLst>
                    <a:ext uri="{9D8B030D-6E8A-4147-A177-3AD203B41FA5}">
                      <a16:colId xmlns:a16="http://schemas.microsoft.com/office/drawing/2014/main" val="1005173293"/>
                    </a:ext>
                  </a:extLst>
                </a:gridCol>
                <a:gridCol w="2400743">
                  <a:extLst>
                    <a:ext uri="{9D8B030D-6E8A-4147-A177-3AD203B41FA5}">
                      <a16:colId xmlns:a16="http://schemas.microsoft.com/office/drawing/2014/main" val="3268032226"/>
                    </a:ext>
                  </a:extLst>
                </a:gridCol>
              </a:tblGrid>
              <a:tr h="361497">
                <a:tc>
                  <a:txBody>
                    <a:bodyPr/>
                    <a:lstStyle/>
                    <a:p>
                      <a:pPr>
                        <a:buNone/>
                      </a:pPr>
                      <a:r>
                        <a:rPr lang="en-US" sz="1600"/>
                        <a:t>Curriculum</a:t>
                      </a:r>
                    </a:p>
                  </a:txBody>
                  <a:tcPr marL="80580" marR="80580" marT="40290" marB="40290" anchor="ctr">
                    <a:lnL>
                      <a:noFill/>
                    </a:lnL>
                    <a:lnR>
                      <a:noFill/>
                    </a:lnR>
                    <a:lnT>
                      <a:noFill/>
                    </a:lnT>
                    <a:lnB>
                      <a:noFill/>
                    </a:lnB>
                    <a:noFill/>
                  </a:tcPr>
                </a:tc>
                <a:tc>
                  <a:txBody>
                    <a:bodyPr/>
                    <a:lstStyle/>
                    <a:p>
                      <a:pPr>
                        <a:buNone/>
                      </a:pPr>
                      <a:r>
                        <a:rPr lang="en-US" sz="1600"/>
                        <a:t>Target Population</a:t>
                      </a:r>
                    </a:p>
                  </a:txBody>
                  <a:tcPr marL="80580" marR="80580" marT="40290" marB="40290" anchor="ctr">
                    <a:lnL>
                      <a:noFill/>
                    </a:lnL>
                    <a:lnR>
                      <a:noFill/>
                    </a:lnR>
                    <a:lnT>
                      <a:noFill/>
                    </a:lnT>
                    <a:lnB>
                      <a:noFill/>
                    </a:lnB>
                    <a:noFill/>
                  </a:tcPr>
                </a:tc>
                <a:tc>
                  <a:txBody>
                    <a:bodyPr/>
                    <a:lstStyle/>
                    <a:p>
                      <a:pPr>
                        <a:buNone/>
                      </a:pPr>
                      <a:r>
                        <a:rPr lang="en-US" sz="1600"/>
                        <a:t>Core Components</a:t>
                      </a:r>
                    </a:p>
                  </a:txBody>
                  <a:tcPr marL="80580" marR="80580" marT="40290" marB="40290" anchor="ctr">
                    <a:lnL>
                      <a:noFill/>
                    </a:lnL>
                    <a:lnR>
                      <a:noFill/>
                    </a:lnR>
                    <a:lnT>
                      <a:noFill/>
                    </a:lnT>
                    <a:lnB>
                      <a:noFill/>
                    </a:lnB>
                    <a:noFill/>
                  </a:tcPr>
                </a:tc>
                <a:tc>
                  <a:txBody>
                    <a:bodyPr/>
                    <a:lstStyle/>
                    <a:p>
                      <a:pPr>
                        <a:buNone/>
                      </a:pPr>
                      <a:r>
                        <a:rPr lang="en-US" sz="1600"/>
                        <a:t>Evidence</a:t>
                      </a:r>
                    </a:p>
                  </a:txBody>
                  <a:tcPr marL="80580" marR="80580" marT="40290" marB="40290" anchor="ctr">
                    <a:lnL>
                      <a:noFill/>
                    </a:lnL>
                    <a:lnR>
                      <a:noFill/>
                    </a:lnR>
                    <a:lnT>
                      <a:noFill/>
                    </a:lnT>
                    <a:lnB>
                      <a:noFill/>
                    </a:lnB>
                    <a:noFill/>
                  </a:tcPr>
                </a:tc>
                <a:extLst>
                  <a:ext uri="{0D108BD9-81ED-4DB2-BD59-A6C34878D82A}">
                    <a16:rowId xmlns:a16="http://schemas.microsoft.com/office/drawing/2014/main" val="64320872"/>
                  </a:ext>
                </a:extLst>
              </a:tr>
              <a:tr h="904913">
                <a:tc>
                  <a:txBody>
                    <a:bodyPr/>
                    <a:lstStyle/>
                    <a:p>
                      <a:pPr>
                        <a:buNone/>
                      </a:pPr>
                      <a:r>
                        <a:rPr lang="en-US" sz="1600" b="1"/>
                        <a:t>Matrix Model</a:t>
                      </a:r>
                      <a:endParaRPr lang="en-US" sz="1600"/>
                    </a:p>
                  </a:txBody>
                  <a:tcPr marL="80580" marR="80580" marT="40290" marB="40290" anchor="ctr">
                    <a:lnL>
                      <a:noFill/>
                    </a:lnL>
                    <a:lnR>
                      <a:noFill/>
                    </a:lnR>
                    <a:lnT>
                      <a:noFill/>
                    </a:lnT>
                    <a:lnB>
                      <a:noFill/>
                    </a:lnB>
                    <a:noFill/>
                  </a:tcPr>
                </a:tc>
                <a:tc>
                  <a:txBody>
                    <a:bodyPr/>
                    <a:lstStyle/>
                    <a:p>
                      <a:pPr>
                        <a:buNone/>
                      </a:pPr>
                      <a:r>
                        <a:rPr lang="en-US" sz="1600" dirty="0"/>
                        <a:t>Stimulant users, mixed SUD populations</a:t>
                      </a:r>
                    </a:p>
                  </a:txBody>
                  <a:tcPr marL="80580" marR="80580" marT="40290" marB="40290" anchor="ctr">
                    <a:lnL>
                      <a:noFill/>
                    </a:lnL>
                    <a:lnR>
                      <a:noFill/>
                    </a:lnR>
                    <a:lnT>
                      <a:noFill/>
                    </a:lnT>
                    <a:lnB>
                      <a:noFill/>
                    </a:lnB>
                    <a:noFill/>
                  </a:tcPr>
                </a:tc>
                <a:tc>
                  <a:txBody>
                    <a:bodyPr/>
                    <a:lstStyle/>
                    <a:p>
                      <a:pPr>
                        <a:buNone/>
                      </a:pPr>
                      <a:r>
                        <a:rPr lang="en-US" sz="1600"/>
                        <a:t>CBT, relapse prevention, family education, 12-step support</a:t>
                      </a:r>
                    </a:p>
                  </a:txBody>
                  <a:tcPr marL="80580" marR="80580" marT="40290" marB="40290" anchor="ctr">
                    <a:lnL>
                      <a:noFill/>
                    </a:lnL>
                    <a:lnR>
                      <a:noFill/>
                    </a:lnR>
                    <a:lnT>
                      <a:noFill/>
                    </a:lnT>
                    <a:lnB>
                      <a:noFill/>
                    </a:lnB>
                    <a:noFill/>
                  </a:tcPr>
                </a:tc>
                <a:tc>
                  <a:txBody>
                    <a:bodyPr/>
                    <a:lstStyle/>
                    <a:p>
                      <a:pPr>
                        <a:buNone/>
                      </a:pPr>
                      <a:r>
                        <a:rPr lang="en-US" sz="1600"/>
                        <a:t>NIDA-supported, effective for stimulant users</a:t>
                      </a:r>
                    </a:p>
                  </a:txBody>
                  <a:tcPr marL="80580" marR="80580" marT="40290" marB="40290" anchor="ctr">
                    <a:lnL>
                      <a:noFill/>
                    </a:lnL>
                    <a:lnR>
                      <a:noFill/>
                    </a:lnR>
                    <a:lnT>
                      <a:noFill/>
                    </a:lnT>
                    <a:lnB>
                      <a:noFill/>
                    </a:lnB>
                    <a:noFill/>
                  </a:tcPr>
                </a:tc>
                <a:extLst>
                  <a:ext uri="{0D108BD9-81ED-4DB2-BD59-A6C34878D82A}">
                    <a16:rowId xmlns:a16="http://schemas.microsoft.com/office/drawing/2014/main" val="1478001801"/>
                  </a:ext>
                </a:extLst>
              </a:tr>
              <a:tr h="904913">
                <a:tc>
                  <a:txBody>
                    <a:bodyPr/>
                    <a:lstStyle/>
                    <a:p>
                      <a:pPr>
                        <a:buNone/>
                      </a:pPr>
                      <a:r>
                        <a:rPr lang="en-US" sz="1600" b="1"/>
                        <a:t>Seeking Safety</a:t>
                      </a:r>
                      <a:endParaRPr lang="en-US" sz="1600"/>
                    </a:p>
                  </a:txBody>
                  <a:tcPr marL="80580" marR="80580" marT="40290" marB="40290" anchor="ctr">
                    <a:lnL>
                      <a:noFill/>
                    </a:lnL>
                    <a:lnR>
                      <a:noFill/>
                    </a:lnR>
                    <a:lnT>
                      <a:noFill/>
                    </a:lnT>
                    <a:lnB>
                      <a:noFill/>
                    </a:lnB>
                    <a:noFill/>
                  </a:tcPr>
                </a:tc>
                <a:tc>
                  <a:txBody>
                    <a:bodyPr/>
                    <a:lstStyle/>
                    <a:p>
                      <a:pPr>
                        <a:buNone/>
                      </a:pPr>
                      <a:r>
                        <a:rPr lang="en-US" sz="1600"/>
                        <a:t>Clients with SUD and trauma (can be used SUD only)</a:t>
                      </a:r>
                    </a:p>
                  </a:txBody>
                  <a:tcPr marL="80580" marR="80580" marT="40290" marB="40290" anchor="ctr">
                    <a:lnL>
                      <a:noFill/>
                    </a:lnL>
                    <a:lnR>
                      <a:noFill/>
                    </a:lnR>
                    <a:lnT>
                      <a:noFill/>
                    </a:lnT>
                    <a:lnB>
                      <a:noFill/>
                    </a:lnB>
                    <a:noFill/>
                  </a:tcPr>
                </a:tc>
                <a:tc>
                  <a:txBody>
                    <a:bodyPr/>
                    <a:lstStyle/>
                    <a:p>
                      <a:pPr>
                        <a:buNone/>
                      </a:pPr>
                      <a:r>
                        <a:rPr lang="en-US" sz="1600"/>
                        <a:t>Coping skills, psychoeducation, safe behaviors</a:t>
                      </a:r>
                    </a:p>
                  </a:txBody>
                  <a:tcPr marL="80580" marR="80580" marT="40290" marB="40290" anchor="ctr">
                    <a:lnL>
                      <a:noFill/>
                    </a:lnL>
                    <a:lnR>
                      <a:noFill/>
                    </a:lnR>
                    <a:lnT>
                      <a:noFill/>
                    </a:lnT>
                    <a:lnB>
                      <a:noFill/>
                    </a:lnB>
                    <a:noFill/>
                  </a:tcPr>
                </a:tc>
                <a:tc>
                  <a:txBody>
                    <a:bodyPr/>
                    <a:lstStyle/>
                    <a:p>
                      <a:pPr>
                        <a:buNone/>
                      </a:pPr>
                      <a:r>
                        <a:rPr lang="en-US" sz="1600"/>
                        <a:t>Supported for PTSD + SUD, also for SUD-only relapse prevention</a:t>
                      </a:r>
                    </a:p>
                  </a:txBody>
                  <a:tcPr marL="80580" marR="80580" marT="40290" marB="40290" anchor="ctr">
                    <a:lnL>
                      <a:noFill/>
                    </a:lnL>
                    <a:lnR>
                      <a:noFill/>
                    </a:lnR>
                    <a:lnT>
                      <a:noFill/>
                    </a:lnT>
                    <a:lnB>
                      <a:noFill/>
                    </a:lnB>
                    <a:noFill/>
                  </a:tcPr>
                </a:tc>
                <a:extLst>
                  <a:ext uri="{0D108BD9-81ED-4DB2-BD59-A6C34878D82A}">
                    <a16:rowId xmlns:a16="http://schemas.microsoft.com/office/drawing/2014/main" val="2861142059"/>
                  </a:ext>
                </a:extLst>
              </a:tr>
              <a:tr h="904913">
                <a:tc>
                  <a:txBody>
                    <a:bodyPr/>
                    <a:lstStyle/>
                    <a:p>
                      <a:pPr>
                        <a:buNone/>
                      </a:pPr>
                      <a:r>
                        <a:rPr lang="en-US" sz="1600" b="1"/>
                        <a:t>Motivational Enhancement Therapy (MET)</a:t>
                      </a:r>
                      <a:endParaRPr lang="en-US" sz="1600"/>
                    </a:p>
                  </a:txBody>
                  <a:tcPr marL="80580" marR="80580" marT="40290" marB="40290" anchor="ctr">
                    <a:lnL>
                      <a:noFill/>
                    </a:lnL>
                    <a:lnR>
                      <a:noFill/>
                    </a:lnR>
                    <a:lnT>
                      <a:noFill/>
                    </a:lnT>
                    <a:lnB>
                      <a:noFill/>
                    </a:lnB>
                    <a:noFill/>
                  </a:tcPr>
                </a:tc>
                <a:tc>
                  <a:txBody>
                    <a:bodyPr/>
                    <a:lstStyle/>
                    <a:p>
                      <a:pPr>
                        <a:buNone/>
                      </a:pPr>
                      <a:r>
                        <a:rPr lang="en-US" sz="1600"/>
                        <a:t>Any SUD</a:t>
                      </a:r>
                    </a:p>
                  </a:txBody>
                  <a:tcPr marL="80580" marR="80580" marT="40290" marB="40290" anchor="ctr">
                    <a:lnL>
                      <a:noFill/>
                    </a:lnL>
                    <a:lnR>
                      <a:noFill/>
                    </a:lnR>
                    <a:lnT>
                      <a:noFill/>
                    </a:lnT>
                    <a:lnB>
                      <a:noFill/>
                    </a:lnB>
                    <a:noFill/>
                  </a:tcPr>
                </a:tc>
                <a:tc>
                  <a:txBody>
                    <a:bodyPr/>
                    <a:lstStyle/>
                    <a:p>
                      <a:pPr>
                        <a:buNone/>
                      </a:pPr>
                      <a:r>
                        <a:rPr lang="en-US" sz="1600"/>
                        <a:t>Motivational interviewing techniques, goal-setting</a:t>
                      </a:r>
                    </a:p>
                  </a:txBody>
                  <a:tcPr marL="80580" marR="80580" marT="40290" marB="40290" anchor="ctr">
                    <a:lnL>
                      <a:noFill/>
                    </a:lnL>
                    <a:lnR>
                      <a:noFill/>
                    </a:lnR>
                    <a:lnT>
                      <a:noFill/>
                    </a:lnT>
                    <a:lnB>
                      <a:noFill/>
                    </a:lnB>
                    <a:noFill/>
                  </a:tcPr>
                </a:tc>
                <a:tc>
                  <a:txBody>
                    <a:bodyPr/>
                    <a:lstStyle/>
                    <a:p>
                      <a:pPr>
                        <a:buNone/>
                      </a:pPr>
                      <a:r>
                        <a:rPr lang="en-US" sz="1600"/>
                        <a:t>Strong evidence for engagement and reduced use</a:t>
                      </a:r>
                    </a:p>
                  </a:txBody>
                  <a:tcPr marL="80580" marR="80580" marT="40290" marB="40290" anchor="ctr">
                    <a:lnL>
                      <a:noFill/>
                    </a:lnL>
                    <a:lnR>
                      <a:noFill/>
                    </a:lnR>
                    <a:lnT>
                      <a:noFill/>
                    </a:lnT>
                    <a:lnB>
                      <a:noFill/>
                    </a:lnB>
                    <a:noFill/>
                  </a:tcPr>
                </a:tc>
                <a:extLst>
                  <a:ext uri="{0D108BD9-81ED-4DB2-BD59-A6C34878D82A}">
                    <a16:rowId xmlns:a16="http://schemas.microsoft.com/office/drawing/2014/main" val="3437222770"/>
                  </a:ext>
                </a:extLst>
              </a:tr>
              <a:tr h="904913">
                <a:tc>
                  <a:txBody>
                    <a:bodyPr/>
                    <a:lstStyle/>
                    <a:p>
                      <a:pPr>
                        <a:buNone/>
                      </a:pPr>
                      <a:r>
                        <a:rPr lang="en-US" sz="1600" b="1"/>
                        <a:t>12-Step Facilitation (TSF)</a:t>
                      </a:r>
                      <a:endParaRPr lang="en-US" sz="1600"/>
                    </a:p>
                  </a:txBody>
                  <a:tcPr marL="80580" marR="80580" marT="40290" marB="40290" anchor="ctr">
                    <a:lnL>
                      <a:noFill/>
                    </a:lnL>
                    <a:lnR>
                      <a:noFill/>
                    </a:lnR>
                    <a:lnT>
                      <a:noFill/>
                    </a:lnT>
                    <a:lnB>
                      <a:noFill/>
                    </a:lnB>
                    <a:noFill/>
                  </a:tcPr>
                </a:tc>
                <a:tc>
                  <a:txBody>
                    <a:bodyPr/>
                    <a:lstStyle/>
                    <a:p>
                      <a:pPr>
                        <a:buNone/>
                      </a:pPr>
                      <a:r>
                        <a:rPr lang="en-US" sz="1600"/>
                        <a:t>Alcohol and drug users</a:t>
                      </a:r>
                    </a:p>
                  </a:txBody>
                  <a:tcPr marL="80580" marR="80580" marT="40290" marB="40290" anchor="ctr">
                    <a:lnL>
                      <a:noFill/>
                    </a:lnL>
                    <a:lnR>
                      <a:noFill/>
                    </a:lnR>
                    <a:lnT>
                      <a:noFill/>
                    </a:lnT>
                    <a:lnB>
                      <a:noFill/>
                    </a:lnB>
                    <a:noFill/>
                  </a:tcPr>
                </a:tc>
                <a:tc>
                  <a:txBody>
                    <a:bodyPr/>
                    <a:lstStyle/>
                    <a:p>
                      <a:pPr>
                        <a:buNone/>
                      </a:pPr>
                      <a:r>
                        <a:rPr lang="en-US" sz="1600"/>
                        <a:t>Engagement with AA/NA principles, abstinence support</a:t>
                      </a:r>
                    </a:p>
                  </a:txBody>
                  <a:tcPr marL="80580" marR="80580" marT="40290" marB="40290" anchor="ctr">
                    <a:lnL>
                      <a:noFill/>
                    </a:lnL>
                    <a:lnR>
                      <a:noFill/>
                    </a:lnR>
                    <a:lnT>
                      <a:noFill/>
                    </a:lnT>
                    <a:lnB>
                      <a:noFill/>
                    </a:lnB>
                    <a:noFill/>
                  </a:tcPr>
                </a:tc>
                <a:tc>
                  <a:txBody>
                    <a:bodyPr/>
                    <a:lstStyle/>
                    <a:p>
                      <a:pPr>
                        <a:buNone/>
                      </a:pPr>
                      <a:r>
                        <a:rPr lang="en-US" sz="1600"/>
                        <a:t>SAMHSA and NIAAA supported for alcohol use disorder</a:t>
                      </a:r>
                    </a:p>
                  </a:txBody>
                  <a:tcPr marL="80580" marR="80580" marT="40290" marB="40290" anchor="ctr">
                    <a:lnL>
                      <a:noFill/>
                    </a:lnL>
                    <a:lnR>
                      <a:noFill/>
                    </a:lnR>
                    <a:lnT>
                      <a:noFill/>
                    </a:lnT>
                    <a:lnB>
                      <a:noFill/>
                    </a:lnB>
                    <a:noFill/>
                  </a:tcPr>
                </a:tc>
                <a:extLst>
                  <a:ext uri="{0D108BD9-81ED-4DB2-BD59-A6C34878D82A}">
                    <a16:rowId xmlns:a16="http://schemas.microsoft.com/office/drawing/2014/main" val="2970219400"/>
                  </a:ext>
                </a:extLst>
              </a:tr>
              <a:tr h="904913">
                <a:tc>
                  <a:txBody>
                    <a:bodyPr/>
                    <a:lstStyle/>
                    <a:p>
                      <a:pPr>
                        <a:buNone/>
                      </a:pPr>
                      <a:r>
                        <a:rPr lang="en-US" sz="1600" b="1" dirty="0"/>
                        <a:t>Relapse Prevention CBT (Marlatt &amp; Gordon model)</a:t>
                      </a:r>
                      <a:endParaRPr lang="en-US" sz="1600" dirty="0"/>
                    </a:p>
                  </a:txBody>
                  <a:tcPr marL="80580" marR="80580" marT="40290" marB="40290" anchor="ctr">
                    <a:lnL>
                      <a:noFill/>
                    </a:lnL>
                    <a:lnR>
                      <a:noFill/>
                    </a:lnR>
                    <a:lnT>
                      <a:noFill/>
                    </a:lnT>
                    <a:lnB>
                      <a:noFill/>
                    </a:lnB>
                    <a:noFill/>
                  </a:tcPr>
                </a:tc>
                <a:tc>
                  <a:txBody>
                    <a:bodyPr/>
                    <a:lstStyle/>
                    <a:p>
                      <a:pPr>
                        <a:buNone/>
                      </a:pPr>
                      <a:r>
                        <a:rPr lang="en-US" sz="1600" dirty="0"/>
                        <a:t>Adults with any SUD</a:t>
                      </a:r>
                    </a:p>
                  </a:txBody>
                  <a:tcPr marL="80580" marR="80580" marT="40290" marB="40290" anchor="ctr">
                    <a:lnL>
                      <a:noFill/>
                    </a:lnL>
                    <a:lnR>
                      <a:noFill/>
                    </a:lnR>
                    <a:lnT>
                      <a:noFill/>
                    </a:lnT>
                    <a:lnB>
                      <a:noFill/>
                    </a:lnB>
                    <a:noFill/>
                  </a:tcPr>
                </a:tc>
                <a:tc>
                  <a:txBody>
                    <a:bodyPr/>
                    <a:lstStyle/>
                    <a:p>
                      <a:pPr>
                        <a:buNone/>
                      </a:pPr>
                      <a:r>
                        <a:rPr lang="en-US" sz="1600"/>
                        <a:t>Identifying triggers, coping strategies, problem-solving</a:t>
                      </a:r>
                    </a:p>
                  </a:txBody>
                  <a:tcPr marL="80580" marR="80580" marT="40290" marB="40290" anchor="ctr">
                    <a:lnL>
                      <a:noFill/>
                    </a:lnL>
                    <a:lnR>
                      <a:noFill/>
                    </a:lnR>
                    <a:lnT>
                      <a:noFill/>
                    </a:lnT>
                    <a:lnB>
                      <a:noFill/>
                    </a:lnB>
                    <a:noFill/>
                  </a:tcPr>
                </a:tc>
                <a:tc>
                  <a:txBody>
                    <a:bodyPr/>
                    <a:lstStyle/>
                    <a:p>
                      <a:pPr>
                        <a:buNone/>
                      </a:pPr>
                      <a:r>
                        <a:rPr lang="en-US" sz="1600" dirty="0"/>
                        <a:t>Broad evidence base</a:t>
                      </a:r>
                    </a:p>
                  </a:txBody>
                  <a:tcPr marL="80580" marR="80580" marT="40290" marB="40290" anchor="ctr">
                    <a:lnL>
                      <a:noFill/>
                    </a:lnL>
                    <a:lnR>
                      <a:noFill/>
                    </a:lnR>
                    <a:lnT>
                      <a:noFill/>
                    </a:lnT>
                    <a:lnB>
                      <a:noFill/>
                    </a:lnB>
                    <a:noFill/>
                  </a:tcPr>
                </a:tc>
                <a:extLst>
                  <a:ext uri="{0D108BD9-81ED-4DB2-BD59-A6C34878D82A}">
                    <a16:rowId xmlns:a16="http://schemas.microsoft.com/office/drawing/2014/main" val="3825943750"/>
                  </a:ext>
                </a:extLst>
              </a:tr>
            </a:tbl>
          </a:graphicData>
        </a:graphic>
      </p:graphicFrame>
      <p:sp>
        <p:nvSpPr>
          <p:cNvPr id="6" name="Rectangle 1">
            <a:extLst>
              <a:ext uri="{FF2B5EF4-FFF2-40B4-BE49-F238E27FC236}">
                <a16:creationId xmlns:a16="http://schemas.microsoft.com/office/drawing/2014/main" id="{3F17A146-44C1-FBDF-1AF6-2D5D6C32287F}"/>
              </a:ext>
            </a:extLst>
          </p:cNvPr>
          <p:cNvSpPr>
            <a:spLocks noChangeArrowheads="1"/>
          </p:cNvSpPr>
          <p:nvPr/>
        </p:nvSpPr>
        <p:spPr bwMode="auto">
          <a:xfrm>
            <a:off x="0" y="1464118"/>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5580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709A0-FB83-BE6D-8177-CEEB6F1C1650}"/>
              </a:ext>
            </a:extLst>
          </p:cNvPr>
          <p:cNvSpPr>
            <a:spLocks noGrp="1"/>
          </p:cNvSpPr>
          <p:nvPr>
            <p:ph type="title"/>
          </p:nvPr>
        </p:nvSpPr>
        <p:spPr>
          <a:xfrm>
            <a:off x="1043631" y="809898"/>
            <a:ext cx="9942716" cy="1554480"/>
          </a:xfrm>
        </p:spPr>
        <p:txBody>
          <a:bodyPr anchor="ctr">
            <a:normAutofit/>
          </a:bodyPr>
          <a:lstStyle/>
          <a:p>
            <a:r>
              <a:rPr lang="en-US" sz="4800" b="1"/>
              <a:t>Mental Disorder </a:t>
            </a:r>
            <a:endParaRPr lang="en-US" sz="4800"/>
          </a:p>
        </p:txBody>
      </p:sp>
      <p:sp>
        <p:nvSpPr>
          <p:cNvPr id="3" name="Content Placeholder 2">
            <a:extLst>
              <a:ext uri="{FF2B5EF4-FFF2-40B4-BE49-F238E27FC236}">
                <a16:creationId xmlns:a16="http://schemas.microsoft.com/office/drawing/2014/main" id="{D013BF88-3008-AC5B-80B2-ADB355C118B3}"/>
              </a:ext>
            </a:extLst>
          </p:cNvPr>
          <p:cNvSpPr>
            <a:spLocks noGrp="1"/>
          </p:cNvSpPr>
          <p:nvPr>
            <p:ph idx="1"/>
          </p:nvPr>
        </p:nvSpPr>
        <p:spPr>
          <a:xfrm>
            <a:off x="1045028" y="3017522"/>
            <a:ext cx="9941319" cy="3124658"/>
          </a:xfrm>
        </p:spPr>
        <p:txBody>
          <a:bodyPr anchor="ctr">
            <a:normAutofit/>
          </a:bodyPr>
          <a:lstStyle/>
          <a:p>
            <a:r>
              <a:rPr lang="en-US" sz="2400"/>
              <a:t>A mental disorder is a syndrome characterized by clinically significant disturbance in an individual’s cognition, emotion regulation, or behavior that reflects dysfunction in psychological, biological, or developmental processes underlying mental functioning.</a:t>
            </a:r>
          </a:p>
          <a:p>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46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6F7A-28E3-C346-61B7-1F805C9DA3C5}"/>
              </a:ext>
            </a:extLst>
          </p:cNvPr>
          <p:cNvSpPr>
            <a:spLocks noGrp="1"/>
          </p:cNvSpPr>
          <p:nvPr>
            <p:ph type="title"/>
          </p:nvPr>
        </p:nvSpPr>
        <p:spPr/>
        <p:txBody>
          <a:bodyPr/>
          <a:lstStyle/>
          <a:p>
            <a:r>
              <a:rPr lang="en-US" dirty="0"/>
              <a:t>Co-Occurring Disorders</a:t>
            </a:r>
          </a:p>
        </p:txBody>
      </p:sp>
      <p:graphicFrame>
        <p:nvGraphicFramePr>
          <p:cNvPr id="4" name="Content Placeholder 3">
            <a:extLst>
              <a:ext uri="{FF2B5EF4-FFF2-40B4-BE49-F238E27FC236}">
                <a16:creationId xmlns:a16="http://schemas.microsoft.com/office/drawing/2014/main" id="{BB41D10C-3E47-8FFC-E3AF-6B2F81450CA8}"/>
              </a:ext>
            </a:extLst>
          </p:cNvPr>
          <p:cNvGraphicFramePr>
            <a:graphicFrameLocks noGrp="1"/>
          </p:cNvGraphicFramePr>
          <p:nvPr>
            <p:ph idx="1"/>
          </p:nvPr>
        </p:nvGraphicFramePr>
        <p:xfrm>
          <a:off x="2124540" y="1660490"/>
          <a:ext cx="7942920" cy="4681608"/>
        </p:xfrm>
        <a:graphic>
          <a:graphicData uri="http://schemas.openxmlformats.org/drawingml/2006/table">
            <a:tbl>
              <a:tblPr/>
              <a:tblGrid>
                <a:gridCol w="1985730">
                  <a:extLst>
                    <a:ext uri="{9D8B030D-6E8A-4147-A177-3AD203B41FA5}">
                      <a16:colId xmlns:a16="http://schemas.microsoft.com/office/drawing/2014/main" val="1158926137"/>
                    </a:ext>
                  </a:extLst>
                </a:gridCol>
                <a:gridCol w="1985730">
                  <a:extLst>
                    <a:ext uri="{9D8B030D-6E8A-4147-A177-3AD203B41FA5}">
                      <a16:colId xmlns:a16="http://schemas.microsoft.com/office/drawing/2014/main" val="2407124445"/>
                    </a:ext>
                  </a:extLst>
                </a:gridCol>
                <a:gridCol w="1985730">
                  <a:extLst>
                    <a:ext uri="{9D8B030D-6E8A-4147-A177-3AD203B41FA5}">
                      <a16:colId xmlns:a16="http://schemas.microsoft.com/office/drawing/2014/main" val="736403010"/>
                    </a:ext>
                  </a:extLst>
                </a:gridCol>
                <a:gridCol w="1985730">
                  <a:extLst>
                    <a:ext uri="{9D8B030D-6E8A-4147-A177-3AD203B41FA5}">
                      <a16:colId xmlns:a16="http://schemas.microsoft.com/office/drawing/2014/main" val="3125443487"/>
                    </a:ext>
                  </a:extLst>
                </a:gridCol>
              </a:tblGrid>
              <a:tr h="276275">
                <a:tc>
                  <a:txBody>
                    <a:bodyPr/>
                    <a:lstStyle/>
                    <a:p>
                      <a:pPr>
                        <a:buNone/>
                      </a:pPr>
                      <a:r>
                        <a:rPr lang="en-US" sz="1400"/>
                        <a:t>Curriculum</a:t>
                      </a:r>
                    </a:p>
                  </a:txBody>
                  <a:tcPr marL="69069" marR="69069" marT="34534" marB="34534" anchor="ctr">
                    <a:lnL>
                      <a:noFill/>
                    </a:lnL>
                    <a:lnR>
                      <a:noFill/>
                    </a:lnR>
                    <a:lnT>
                      <a:noFill/>
                    </a:lnT>
                    <a:lnB>
                      <a:noFill/>
                    </a:lnB>
                    <a:noFill/>
                  </a:tcPr>
                </a:tc>
                <a:tc>
                  <a:txBody>
                    <a:bodyPr/>
                    <a:lstStyle/>
                    <a:p>
                      <a:pPr>
                        <a:buNone/>
                      </a:pPr>
                      <a:r>
                        <a:rPr lang="en-US" sz="1400"/>
                        <a:t>Target Population</a:t>
                      </a:r>
                    </a:p>
                  </a:txBody>
                  <a:tcPr marL="69069" marR="69069" marT="34534" marB="34534" anchor="ctr">
                    <a:lnL>
                      <a:noFill/>
                    </a:lnL>
                    <a:lnR>
                      <a:noFill/>
                    </a:lnR>
                    <a:lnT>
                      <a:noFill/>
                    </a:lnT>
                    <a:lnB>
                      <a:noFill/>
                    </a:lnB>
                    <a:noFill/>
                  </a:tcPr>
                </a:tc>
                <a:tc>
                  <a:txBody>
                    <a:bodyPr/>
                    <a:lstStyle/>
                    <a:p>
                      <a:pPr>
                        <a:buNone/>
                      </a:pPr>
                      <a:r>
                        <a:rPr lang="en-US" sz="1400"/>
                        <a:t>Core Components</a:t>
                      </a:r>
                    </a:p>
                  </a:txBody>
                  <a:tcPr marL="69069" marR="69069" marT="34534" marB="34534" anchor="ctr">
                    <a:lnL>
                      <a:noFill/>
                    </a:lnL>
                    <a:lnR>
                      <a:noFill/>
                    </a:lnR>
                    <a:lnT>
                      <a:noFill/>
                    </a:lnT>
                    <a:lnB>
                      <a:noFill/>
                    </a:lnB>
                    <a:noFill/>
                  </a:tcPr>
                </a:tc>
                <a:tc>
                  <a:txBody>
                    <a:bodyPr/>
                    <a:lstStyle/>
                    <a:p>
                      <a:pPr>
                        <a:buNone/>
                      </a:pPr>
                      <a:r>
                        <a:rPr lang="en-US" sz="1400"/>
                        <a:t>Evidence</a:t>
                      </a:r>
                    </a:p>
                  </a:txBody>
                  <a:tcPr marL="69069" marR="69069" marT="34534" marB="34534" anchor="ctr">
                    <a:lnL>
                      <a:noFill/>
                    </a:lnL>
                    <a:lnR>
                      <a:noFill/>
                    </a:lnR>
                    <a:lnT>
                      <a:noFill/>
                    </a:lnT>
                    <a:lnB>
                      <a:noFill/>
                    </a:lnB>
                    <a:noFill/>
                  </a:tcPr>
                </a:tc>
                <a:extLst>
                  <a:ext uri="{0D108BD9-81ED-4DB2-BD59-A6C34878D82A}">
                    <a16:rowId xmlns:a16="http://schemas.microsoft.com/office/drawing/2014/main" val="3271068390"/>
                  </a:ext>
                </a:extLst>
              </a:tr>
              <a:tr h="1105102">
                <a:tc>
                  <a:txBody>
                    <a:bodyPr/>
                    <a:lstStyle/>
                    <a:p>
                      <a:pPr>
                        <a:buNone/>
                      </a:pPr>
                      <a:r>
                        <a:rPr lang="en-US" sz="1400" b="1"/>
                        <a:t>Integrated Dual Disorder Treatment (IDDT)</a:t>
                      </a:r>
                      <a:endParaRPr lang="en-US" sz="1400"/>
                    </a:p>
                  </a:txBody>
                  <a:tcPr marL="69069" marR="69069" marT="34534" marB="34534" anchor="ctr">
                    <a:lnL>
                      <a:noFill/>
                    </a:lnL>
                    <a:lnR>
                      <a:noFill/>
                    </a:lnR>
                    <a:lnT>
                      <a:noFill/>
                    </a:lnT>
                    <a:lnB>
                      <a:noFill/>
                    </a:lnB>
                    <a:noFill/>
                  </a:tcPr>
                </a:tc>
                <a:tc>
                  <a:txBody>
                    <a:bodyPr/>
                    <a:lstStyle/>
                    <a:p>
                      <a:pPr>
                        <a:buNone/>
                      </a:pPr>
                      <a:r>
                        <a:rPr lang="en-US" sz="1400"/>
                        <a:t>Adults with serious mental illness + SUD</a:t>
                      </a:r>
                    </a:p>
                  </a:txBody>
                  <a:tcPr marL="69069" marR="69069" marT="34534" marB="34534" anchor="ctr">
                    <a:lnL>
                      <a:noFill/>
                    </a:lnL>
                    <a:lnR>
                      <a:noFill/>
                    </a:lnR>
                    <a:lnT>
                      <a:noFill/>
                    </a:lnT>
                    <a:lnB>
                      <a:noFill/>
                    </a:lnB>
                    <a:noFill/>
                  </a:tcPr>
                </a:tc>
                <a:tc>
                  <a:txBody>
                    <a:bodyPr/>
                    <a:lstStyle/>
                    <a:p>
                      <a:pPr>
                        <a:buNone/>
                      </a:pPr>
                      <a:r>
                        <a:rPr lang="en-US" sz="1400"/>
                        <a:t>Integrated team approach, psychoeducation, CBT, medication management</a:t>
                      </a:r>
                    </a:p>
                  </a:txBody>
                  <a:tcPr marL="69069" marR="69069" marT="34534" marB="34534" anchor="ctr">
                    <a:lnL>
                      <a:noFill/>
                    </a:lnL>
                    <a:lnR>
                      <a:noFill/>
                    </a:lnR>
                    <a:lnT>
                      <a:noFill/>
                    </a:lnT>
                    <a:lnB>
                      <a:noFill/>
                    </a:lnB>
                    <a:noFill/>
                  </a:tcPr>
                </a:tc>
                <a:tc>
                  <a:txBody>
                    <a:bodyPr/>
                    <a:lstStyle/>
                    <a:p>
                      <a:pPr>
                        <a:buNone/>
                      </a:pPr>
                      <a:r>
                        <a:rPr lang="en-US" sz="1400"/>
                        <a:t>SAMHSA-endorsed; RCTs show improved retention and outcomes</a:t>
                      </a:r>
                    </a:p>
                  </a:txBody>
                  <a:tcPr marL="69069" marR="69069" marT="34534" marB="34534" anchor="ctr">
                    <a:lnL>
                      <a:noFill/>
                    </a:lnL>
                    <a:lnR>
                      <a:noFill/>
                    </a:lnR>
                    <a:lnT>
                      <a:noFill/>
                    </a:lnT>
                    <a:lnB>
                      <a:noFill/>
                    </a:lnB>
                    <a:noFill/>
                  </a:tcPr>
                </a:tc>
                <a:extLst>
                  <a:ext uri="{0D108BD9-81ED-4DB2-BD59-A6C34878D82A}">
                    <a16:rowId xmlns:a16="http://schemas.microsoft.com/office/drawing/2014/main" val="3061890816"/>
                  </a:ext>
                </a:extLst>
              </a:tr>
              <a:tr h="690689">
                <a:tc>
                  <a:txBody>
                    <a:bodyPr/>
                    <a:lstStyle/>
                    <a:p>
                      <a:pPr>
                        <a:buNone/>
                      </a:pPr>
                      <a:r>
                        <a:rPr lang="en-US" sz="1400" b="1"/>
                        <a:t>Seeking Safety</a:t>
                      </a:r>
                      <a:endParaRPr lang="en-US" sz="1400"/>
                    </a:p>
                  </a:txBody>
                  <a:tcPr marL="69069" marR="69069" marT="34534" marB="34534" anchor="ctr">
                    <a:lnL>
                      <a:noFill/>
                    </a:lnL>
                    <a:lnR>
                      <a:noFill/>
                    </a:lnR>
                    <a:lnT>
                      <a:noFill/>
                    </a:lnT>
                    <a:lnB>
                      <a:noFill/>
                    </a:lnB>
                    <a:noFill/>
                  </a:tcPr>
                </a:tc>
                <a:tc>
                  <a:txBody>
                    <a:bodyPr/>
                    <a:lstStyle/>
                    <a:p>
                      <a:pPr>
                        <a:buNone/>
                      </a:pPr>
                      <a:r>
                        <a:rPr lang="en-US" sz="1400"/>
                        <a:t>Adults with PTSD + SUD or other MH disorders</a:t>
                      </a:r>
                    </a:p>
                  </a:txBody>
                  <a:tcPr marL="69069" marR="69069" marT="34534" marB="34534" anchor="ctr">
                    <a:lnL>
                      <a:noFill/>
                    </a:lnL>
                    <a:lnR>
                      <a:noFill/>
                    </a:lnR>
                    <a:lnT>
                      <a:noFill/>
                    </a:lnT>
                    <a:lnB>
                      <a:noFill/>
                    </a:lnB>
                    <a:noFill/>
                  </a:tcPr>
                </a:tc>
                <a:tc>
                  <a:txBody>
                    <a:bodyPr/>
                    <a:lstStyle/>
                    <a:p>
                      <a:pPr>
                        <a:buNone/>
                      </a:pPr>
                      <a:r>
                        <a:rPr lang="en-US" sz="1400"/>
                        <a:t>Coping skills, psychoeducation, safety planning</a:t>
                      </a:r>
                    </a:p>
                  </a:txBody>
                  <a:tcPr marL="69069" marR="69069" marT="34534" marB="34534" anchor="ctr">
                    <a:lnL>
                      <a:noFill/>
                    </a:lnL>
                    <a:lnR>
                      <a:noFill/>
                    </a:lnR>
                    <a:lnT>
                      <a:noFill/>
                    </a:lnT>
                    <a:lnB>
                      <a:noFill/>
                    </a:lnB>
                    <a:noFill/>
                  </a:tcPr>
                </a:tc>
                <a:tc>
                  <a:txBody>
                    <a:bodyPr/>
                    <a:lstStyle/>
                    <a:p>
                      <a:pPr>
                        <a:buNone/>
                      </a:pPr>
                      <a:r>
                        <a:rPr lang="en-US" sz="1400"/>
                        <a:t>Highly effective for trauma + SUD; adaptable for other MH</a:t>
                      </a:r>
                    </a:p>
                  </a:txBody>
                  <a:tcPr marL="69069" marR="69069" marT="34534" marB="34534" anchor="ctr">
                    <a:lnL>
                      <a:noFill/>
                    </a:lnL>
                    <a:lnR>
                      <a:noFill/>
                    </a:lnR>
                    <a:lnT>
                      <a:noFill/>
                    </a:lnT>
                    <a:lnB>
                      <a:noFill/>
                    </a:lnB>
                    <a:noFill/>
                  </a:tcPr>
                </a:tc>
                <a:extLst>
                  <a:ext uri="{0D108BD9-81ED-4DB2-BD59-A6C34878D82A}">
                    <a16:rowId xmlns:a16="http://schemas.microsoft.com/office/drawing/2014/main" val="3403619595"/>
                  </a:ext>
                </a:extLst>
              </a:tr>
              <a:tr h="897895">
                <a:tc>
                  <a:txBody>
                    <a:bodyPr/>
                    <a:lstStyle/>
                    <a:p>
                      <a:pPr>
                        <a:buNone/>
                      </a:pPr>
                      <a:r>
                        <a:rPr lang="en-US" sz="1400" b="1"/>
                        <a:t>Double Trouble in Recovery (DTR)</a:t>
                      </a:r>
                      <a:endParaRPr lang="en-US" sz="1400"/>
                    </a:p>
                  </a:txBody>
                  <a:tcPr marL="69069" marR="69069" marT="34534" marB="34534" anchor="ctr">
                    <a:lnL>
                      <a:noFill/>
                    </a:lnL>
                    <a:lnR>
                      <a:noFill/>
                    </a:lnR>
                    <a:lnT>
                      <a:noFill/>
                    </a:lnT>
                    <a:lnB>
                      <a:noFill/>
                    </a:lnB>
                    <a:noFill/>
                  </a:tcPr>
                </a:tc>
                <a:tc>
                  <a:txBody>
                    <a:bodyPr/>
                    <a:lstStyle/>
                    <a:p>
                      <a:pPr>
                        <a:buNone/>
                      </a:pPr>
                      <a:r>
                        <a:rPr lang="en-US" sz="1400"/>
                        <a:t>Adults with SMI + SUD</a:t>
                      </a:r>
                    </a:p>
                  </a:txBody>
                  <a:tcPr marL="69069" marR="69069" marT="34534" marB="34534" anchor="ctr">
                    <a:lnL>
                      <a:noFill/>
                    </a:lnL>
                    <a:lnR>
                      <a:noFill/>
                    </a:lnR>
                    <a:lnT>
                      <a:noFill/>
                    </a:lnT>
                    <a:lnB>
                      <a:noFill/>
                    </a:lnB>
                    <a:noFill/>
                  </a:tcPr>
                </a:tc>
                <a:tc>
                  <a:txBody>
                    <a:bodyPr/>
                    <a:lstStyle/>
                    <a:p>
                      <a:pPr>
                        <a:buNone/>
                      </a:pPr>
                      <a:r>
                        <a:rPr lang="fr-FR" sz="1400"/>
                        <a:t>Psychoeducation on psychiatric symptoms &amp; SUD, relapse prevention, mutual support</a:t>
                      </a:r>
                    </a:p>
                  </a:txBody>
                  <a:tcPr marL="69069" marR="69069" marT="34534" marB="34534" anchor="ctr">
                    <a:lnL>
                      <a:noFill/>
                    </a:lnL>
                    <a:lnR>
                      <a:noFill/>
                    </a:lnR>
                    <a:lnT>
                      <a:noFill/>
                    </a:lnT>
                    <a:lnB>
                      <a:noFill/>
                    </a:lnB>
                    <a:noFill/>
                  </a:tcPr>
                </a:tc>
                <a:tc>
                  <a:txBody>
                    <a:bodyPr/>
                    <a:lstStyle/>
                    <a:p>
                      <a:pPr>
                        <a:buNone/>
                      </a:pPr>
                      <a:r>
                        <a:rPr lang="en-US" sz="1400"/>
                        <a:t>Evidence supports reduction in psychiatric symptoms and substance use</a:t>
                      </a:r>
                    </a:p>
                  </a:txBody>
                  <a:tcPr marL="69069" marR="69069" marT="34534" marB="34534" anchor="ctr">
                    <a:lnL>
                      <a:noFill/>
                    </a:lnL>
                    <a:lnR>
                      <a:noFill/>
                    </a:lnR>
                    <a:lnT>
                      <a:noFill/>
                    </a:lnT>
                    <a:lnB>
                      <a:noFill/>
                    </a:lnB>
                    <a:noFill/>
                  </a:tcPr>
                </a:tc>
                <a:extLst>
                  <a:ext uri="{0D108BD9-81ED-4DB2-BD59-A6C34878D82A}">
                    <a16:rowId xmlns:a16="http://schemas.microsoft.com/office/drawing/2014/main" val="1568389622"/>
                  </a:ext>
                </a:extLst>
              </a:tr>
              <a:tr h="690689">
                <a:tc>
                  <a:txBody>
                    <a:bodyPr/>
                    <a:lstStyle/>
                    <a:p>
                      <a:pPr>
                        <a:buNone/>
                      </a:pPr>
                      <a:r>
                        <a:rPr lang="en-US" sz="1400" b="1"/>
                        <a:t>CBT for Co-Occurring Disorders</a:t>
                      </a:r>
                      <a:endParaRPr lang="en-US" sz="1400"/>
                    </a:p>
                  </a:txBody>
                  <a:tcPr marL="69069" marR="69069" marT="34534" marB="34534" anchor="ctr">
                    <a:lnL>
                      <a:noFill/>
                    </a:lnL>
                    <a:lnR>
                      <a:noFill/>
                    </a:lnR>
                    <a:lnT>
                      <a:noFill/>
                    </a:lnT>
                    <a:lnB>
                      <a:noFill/>
                    </a:lnB>
                    <a:noFill/>
                  </a:tcPr>
                </a:tc>
                <a:tc>
                  <a:txBody>
                    <a:bodyPr/>
                    <a:lstStyle/>
                    <a:p>
                      <a:pPr>
                        <a:buNone/>
                      </a:pPr>
                      <a:r>
                        <a:rPr lang="en-US" sz="1400"/>
                        <a:t>Adults with depression, anxiety + SUD</a:t>
                      </a:r>
                    </a:p>
                  </a:txBody>
                  <a:tcPr marL="69069" marR="69069" marT="34534" marB="34534" anchor="ctr">
                    <a:lnL>
                      <a:noFill/>
                    </a:lnL>
                    <a:lnR>
                      <a:noFill/>
                    </a:lnR>
                    <a:lnT>
                      <a:noFill/>
                    </a:lnT>
                    <a:lnB>
                      <a:noFill/>
                    </a:lnB>
                    <a:noFill/>
                  </a:tcPr>
                </a:tc>
                <a:tc>
                  <a:txBody>
                    <a:bodyPr/>
                    <a:lstStyle/>
                    <a:p>
                      <a:pPr>
                        <a:buNone/>
                      </a:pPr>
                      <a:r>
                        <a:rPr lang="en-US" sz="1400"/>
                        <a:t>Cognitive restructuring, coping, relapse prevention</a:t>
                      </a:r>
                    </a:p>
                  </a:txBody>
                  <a:tcPr marL="69069" marR="69069" marT="34534" marB="34534" anchor="ctr">
                    <a:lnL>
                      <a:noFill/>
                    </a:lnL>
                    <a:lnR>
                      <a:noFill/>
                    </a:lnR>
                    <a:lnT>
                      <a:noFill/>
                    </a:lnT>
                    <a:lnB>
                      <a:noFill/>
                    </a:lnB>
                    <a:noFill/>
                  </a:tcPr>
                </a:tc>
                <a:tc>
                  <a:txBody>
                    <a:bodyPr/>
                    <a:lstStyle/>
                    <a:p>
                      <a:pPr>
                        <a:buNone/>
                      </a:pPr>
                      <a:r>
                        <a:rPr lang="en-US" sz="1400"/>
                        <a:t>Meta-analyses show effectiveness for dual symptoms</a:t>
                      </a:r>
                    </a:p>
                  </a:txBody>
                  <a:tcPr marL="69069" marR="69069" marT="34534" marB="34534" anchor="ctr">
                    <a:lnL>
                      <a:noFill/>
                    </a:lnL>
                    <a:lnR>
                      <a:noFill/>
                    </a:lnR>
                    <a:lnT>
                      <a:noFill/>
                    </a:lnT>
                    <a:lnB>
                      <a:noFill/>
                    </a:lnB>
                    <a:noFill/>
                  </a:tcPr>
                </a:tc>
                <a:extLst>
                  <a:ext uri="{0D108BD9-81ED-4DB2-BD59-A6C34878D82A}">
                    <a16:rowId xmlns:a16="http://schemas.microsoft.com/office/drawing/2014/main" val="2675730886"/>
                  </a:ext>
                </a:extLst>
              </a:tr>
              <a:tr h="690689">
                <a:tc>
                  <a:txBody>
                    <a:bodyPr/>
                    <a:lstStyle/>
                    <a:p>
                      <a:pPr>
                        <a:buNone/>
                      </a:pPr>
                      <a:r>
                        <a:rPr lang="en-US" sz="1400" b="1"/>
                        <a:t>Motivational Interviewing (MI)</a:t>
                      </a:r>
                      <a:endParaRPr lang="en-US" sz="1400"/>
                    </a:p>
                  </a:txBody>
                  <a:tcPr marL="69069" marR="69069" marT="34534" marB="34534" anchor="ctr">
                    <a:lnL>
                      <a:noFill/>
                    </a:lnL>
                    <a:lnR>
                      <a:noFill/>
                    </a:lnR>
                    <a:lnT>
                      <a:noFill/>
                    </a:lnT>
                    <a:lnB>
                      <a:noFill/>
                    </a:lnB>
                    <a:noFill/>
                  </a:tcPr>
                </a:tc>
                <a:tc>
                  <a:txBody>
                    <a:bodyPr/>
                    <a:lstStyle/>
                    <a:p>
                      <a:pPr>
                        <a:buNone/>
                      </a:pPr>
                      <a:r>
                        <a:rPr lang="en-US" sz="1400"/>
                        <a:t>Co-occurring MH + SUD</a:t>
                      </a:r>
                    </a:p>
                  </a:txBody>
                  <a:tcPr marL="69069" marR="69069" marT="34534" marB="34534" anchor="ctr">
                    <a:lnL>
                      <a:noFill/>
                    </a:lnL>
                    <a:lnR>
                      <a:noFill/>
                    </a:lnR>
                    <a:lnT>
                      <a:noFill/>
                    </a:lnT>
                    <a:lnB>
                      <a:noFill/>
                    </a:lnB>
                    <a:noFill/>
                  </a:tcPr>
                </a:tc>
                <a:tc>
                  <a:txBody>
                    <a:bodyPr/>
                    <a:lstStyle/>
                    <a:p>
                      <a:pPr>
                        <a:buNone/>
                      </a:pPr>
                      <a:r>
                        <a:rPr lang="en-US" sz="1400"/>
                        <a:t>Enhancing motivation for treatment, reducing ambivalence</a:t>
                      </a:r>
                    </a:p>
                  </a:txBody>
                  <a:tcPr marL="69069" marR="69069" marT="34534" marB="34534" anchor="ctr">
                    <a:lnL>
                      <a:noFill/>
                    </a:lnL>
                    <a:lnR>
                      <a:noFill/>
                    </a:lnR>
                    <a:lnT>
                      <a:noFill/>
                    </a:lnT>
                    <a:lnB>
                      <a:noFill/>
                    </a:lnB>
                    <a:noFill/>
                  </a:tcPr>
                </a:tc>
                <a:tc>
                  <a:txBody>
                    <a:bodyPr/>
                    <a:lstStyle/>
                    <a:p>
                      <a:pPr>
                        <a:buNone/>
                      </a:pPr>
                      <a:r>
                        <a:rPr lang="en-US" sz="1400" dirty="0"/>
                        <a:t>Evidence for engagement and retention</a:t>
                      </a:r>
                    </a:p>
                  </a:txBody>
                  <a:tcPr marL="69069" marR="69069" marT="34534" marB="34534" anchor="ctr">
                    <a:lnL>
                      <a:noFill/>
                    </a:lnL>
                    <a:lnR>
                      <a:noFill/>
                    </a:lnR>
                    <a:lnT>
                      <a:noFill/>
                    </a:lnT>
                    <a:lnB>
                      <a:noFill/>
                    </a:lnB>
                    <a:noFill/>
                  </a:tcPr>
                </a:tc>
                <a:extLst>
                  <a:ext uri="{0D108BD9-81ED-4DB2-BD59-A6C34878D82A}">
                    <a16:rowId xmlns:a16="http://schemas.microsoft.com/office/drawing/2014/main" val="1071870564"/>
                  </a:ext>
                </a:extLst>
              </a:tr>
            </a:tbl>
          </a:graphicData>
        </a:graphic>
      </p:graphicFrame>
      <p:sp>
        <p:nvSpPr>
          <p:cNvPr id="6" name="Rectangle 1">
            <a:extLst>
              <a:ext uri="{FF2B5EF4-FFF2-40B4-BE49-F238E27FC236}">
                <a16:creationId xmlns:a16="http://schemas.microsoft.com/office/drawing/2014/main" id="{D293E4DD-A839-09AB-1228-62FD7B331222}"/>
              </a:ext>
            </a:extLst>
          </p:cNvPr>
          <p:cNvSpPr>
            <a:spLocks noChangeArrowheads="1"/>
          </p:cNvSpPr>
          <p:nvPr/>
        </p:nvSpPr>
        <p:spPr bwMode="auto">
          <a:xfrm>
            <a:off x="0" y="1453485"/>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6327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ADC87E-0ED8-E7FF-506E-4938B9CCB060}"/>
              </a:ext>
            </a:extLst>
          </p:cNvPr>
          <p:cNvSpPr>
            <a:spLocks noGrp="1"/>
          </p:cNvSpPr>
          <p:nvPr>
            <p:ph type="title"/>
          </p:nvPr>
        </p:nvSpPr>
        <p:spPr>
          <a:xfrm>
            <a:off x="686834" y="1153572"/>
            <a:ext cx="3200400" cy="4461163"/>
          </a:xfrm>
        </p:spPr>
        <p:txBody>
          <a:bodyPr>
            <a:normAutofit/>
          </a:bodyPr>
          <a:lstStyle/>
          <a:p>
            <a:r>
              <a:rPr lang="en-US" sz="3400" dirty="0">
                <a:solidFill>
                  <a:srgbClr val="FFFFFF"/>
                </a:solidFill>
              </a:rPr>
              <a:t>Multidisciplinary Team &amp; Staffing</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1">
            <a:extLst>
              <a:ext uri="{FF2B5EF4-FFF2-40B4-BE49-F238E27FC236}">
                <a16:creationId xmlns:a16="http://schemas.microsoft.com/office/drawing/2014/main" id="{40949049-6129-343B-361A-44E72F0722AF}"/>
              </a:ext>
            </a:extLst>
          </p:cNvPr>
          <p:cNvSpPr>
            <a:spLocks noGrp="1" noChangeArrowheads="1"/>
          </p:cNvSpPr>
          <p:nvPr>
            <p:ph idx="1"/>
          </p:nvPr>
        </p:nvSpPr>
        <p:spPr bwMode="auto">
          <a:xfrm>
            <a:off x="4598675" y="636190"/>
            <a:ext cx="6906491"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None/>
              <a:tabLst/>
            </a:pPr>
            <a:r>
              <a:rPr kumimoji="0" lang="en-US" altLang="en-US" b="0" i="0" u="none" strike="noStrike" cap="none" normalizeH="0" baseline="0" dirty="0">
                <a:ln>
                  <a:noFill/>
                </a:ln>
                <a:effectLst/>
                <a:latin typeface="Arial" panose="020B0604020202020204" pitchFamily="34" charset="0"/>
              </a:rPr>
              <a:t>Build a team with diverse expertise to deliver holistic care.</a:t>
            </a:r>
          </a:p>
          <a:p>
            <a:pPr marL="0" marR="0" lvl="0" indent="0" defTabSz="914400" rtl="0" eaLnBrk="0" fontAlgn="base" latinLnBrk="0" hangingPunct="0">
              <a:spcBef>
                <a:spcPct val="0"/>
              </a:spcBef>
              <a:spcAft>
                <a:spcPts val="600"/>
              </a:spcAft>
              <a:buClrTx/>
              <a:buSzTx/>
              <a:buNone/>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latin typeface="Arial" panose="020B0604020202020204" pitchFamily="34" charset="0"/>
              </a:rPr>
              <a:t>Key Elements:</a:t>
            </a:r>
            <a:endParaRPr kumimoji="0" lang="en-US" altLang="en-US"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Arial" panose="020B0604020202020204" pitchFamily="34" charset="0"/>
              </a:rPr>
              <a:t>Provisionally Licensed or fully licensed clinicians (LCSWs, LCMHCs, LMFTs), Activity Therapists/Specialists, Peer Support Specialists, psychiatrists or nurse practitioners.</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Arial" panose="020B0604020202020204" pitchFamily="34" charset="0"/>
              </a:rPr>
              <a:t>Prefer Dually licensed (MH and SUD)</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Arial" panose="020B0604020202020204" pitchFamily="34" charset="0"/>
              </a:rPr>
              <a:t>Support staff for operations and client engagement.</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Arial" panose="020B0604020202020204" pitchFamily="34" charset="0"/>
              </a:rPr>
              <a:t>Regular team meetings for case review and integrated treatment planning.</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Arial" panose="020B0604020202020204" pitchFamily="34" charset="0"/>
              </a:rPr>
              <a:t>Training in diversity, ethics, and trauma-informed approaches.</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4395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23ECB-818C-D30E-9D07-A719909A38D9}"/>
              </a:ext>
            </a:extLst>
          </p:cNvPr>
          <p:cNvSpPr>
            <a:spLocks noGrp="1"/>
          </p:cNvSpPr>
          <p:nvPr>
            <p:ph type="title"/>
          </p:nvPr>
        </p:nvSpPr>
        <p:spPr>
          <a:xfrm>
            <a:off x="806776" y="670210"/>
            <a:ext cx="10314749" cy="1601866"/>
          </a:xfrm>
        </p:spPr>
        <p:txBody>
          <a:bodyPr anchor="ctr">
            <a:normAutofit/>
          </a:bodyPr>
          <a:lstStyle/>
          <a:p>
            <a:r>
              <a:rPr lang="en-US" dirty="0"/>
              <a:t>Level of Care and Focus of Care Transitions</a:t>
            </a:r>
          </a:p>
        </p:txBody>
      </p:sp>
      <p:sp>
        <p:nvSpPr>
          <p:cNvPr id="3" name="Content Placeholder 2">
            <a:extLst>
              <a:ext uri="{FF2B5EF4-FFF2-40B4-BE49-F238E27FC236}">
                <a16:creationId xmlns:a16="http://schemas.microsoft.com/office/drawing/2014/main" id="{FD0AB39A-B78F-2155-AC7E-7883DB611EF7}"/>
              </a:ext>
            </a:extLst>
          </p:cNvPr>
          <p:cNvSpPr>
            <a:spLocks noGrp="1"/>
          </p:cNvSpPr>
          <p:nvPr>
            <p:ph idx="1"/>
          </p:nvPr>
        </p:nvSpPr>
        <p:spPr>
          <a:xfrm>
            <a:off x="903765" y="2073349"/>
            <a:ext cx="10217759" cy="4462917"/>
          </a:xfrm>
        </p:spPr>
        <p:txBody>
          <a:bodyPr anchor="t">
            <a:normAutofit/>
          </a:bodyPr>
          <a:lstStyle/>
          <a:p>
            <a:pPr lvl="0" eaLnBrk="0" fontAlgn="base" hangingPunct="0">
              <a:spcBef>
                <a:spcPct val="0"/>
              </a:spcBef>
              <a:spcAft>
                <a:spcPct val="0"/>
              </a:spcAft>
            </a:pPr>
            <a:r>
              <a:rPr lang="en-US" altLang="en-US" sz="2000" dirty="0">
                <a:latin typeface="Aptos" panose="020B0004020202020204" pitchFamily="34" charset="0"/>
              </a:rPr>
              <a:t>Client-Focused: Incorporate client preferences while using clinical judgment.</a:t>
            </a:r>
          </a:p>
          <a:p>
            <a:pPr lvl="0" eaLnBrk="0" fontAlgn="base" hangingPunct="0">
              <a:spcBef>
                <a:spcPct val="0"/>
              </a:spcBef>
              <a:spcAft>
                <a:spcPct val="0"/>
              </a:spcAft>
            </a:pPr>
            <a:r>
              <a:rPr lang="en-US" altLang="en-US" sz="2000" dirty="0">
                <a:latin typeface="Aptos" panose="020B0004020202020204" pitchFamily="34" charset="0"/>
              </a:rPr>
              <a:t>Re-Assessment: Has new information changed the focus of care and needs of the client.</a:t>
            </a:r>
          </a:p>
          <a:p>
            <a:pPr lvl="0" eaLnBrk="0" fontAlgn="base" hangingPunct="0">
              <a:spcBef>
                <a:spcPct val="0"/>
              </a:spcBef>
              <a:spcAft>
                <a:spcPct val="0"/>
              </a:spcAft>
            </a:pPr>
            <a:r>
              <a:rPr lang="en-US" altLang="en-US" sz="2000" dirty="0">
                <a:latin typeface="Aptos" panose="020B0004020202020204" pitchFamily="34" charset="0"/>
              </a:rPr>
              <a:t>Referral network- Do you have established relationships to transition to a new LOC or Focus of Care.</a:t>
            </a:r>
          </a:p>
          <a:p>
            <a:pPr lvl="0" eaLnBrk="0" fontAlgn="base" hangingPunct="0">
              <a:spcBef>
                <a:spcPct val="0"/>
              </a:spcBef>
              <a:spcAft>
                <a:spcPct val="0"/>
              </a:spcAft>
            </a:pPr>
            <a:r>
              <a:rPr lang="en-US" altLang="en-US" sz="2000" dirty="0">
                <a:latin typeface="Aptos" panose="020B0004020202020204" pitchFamily="34" charset="0"/>
              </a:rPr>
              <a:t>Communication: Are your teams trained on how to share treatment summaries and progress notes with the next care team. </a:t>
            </a:r>
          </a:p>
          <a:p>
            <a:pPr lvl="0" eaLnBrk="0" fontAlgn="base" hangingPunct="0">
              <a:spcBef>
                <a:spcPct val="0"/>
              </a:spcBef>
              <a:spcAft>
                <a:spcPct val="0"/>
              </a:spcAft>
            </a:pPr>
            <a:r>
              <a:rPr lang="en-US" altLang="en-US" sz="2000" dirty="0">
                <a:latin typeface="Aptos" panose="020B0004020202020204" pitchFamily="34" charset="0"/>
              </a:rPr>
              <a:t>Did you educate clients and family/support about the next level of care and set expectations. </a:t>
            </a:r>
          </a:p>
          <a:p>
            <a:pPr lvl="0" eaLnBrk="0" fontAlgn="base" hangingPunct="0">
              <a:spcBef>
                <a:spcPct val="0"/>
              </a:spcBef>
              <a:spcAft>
                <a:spcPct val="0"/>
              </a:spcAft>
            </a:pPr>
            <a:r>
              <a:rPr lang="en-US" altLang="en-US" sz="2000" dirty="0">
                <a:latin typeface="Aptos" panose="020B0004020202020204" pitchFamily="34" charset="0"/>
              </a:rPr>
              <a:t>How will you monitor &amp; adjust needs? </a:t>
            </a:r>
          </a:p>
          <a:p>
            <a:pPr lvl="0" eaLnBrk="0" fontAlgn="base" hangingPunct="0">
              <a:spcBef>
                <a:spcPct val="0"/>
              </a:spcBef>
              <a:spcAft>
                <a:spcPct val="0"/>
              </a:spcAft>
            </a:pPr>
            <a:r>
              <a:rPr lang="en-US" altLang="en-US" sz="2000" dirty="0">
                <a:latin typeface="Aptos" panose="020B0004020202020204" pitchFamily="34" charset="0"/>
              </a:rPr>
              <a:t>Have you identified potential barriers? Logistical, financial, and psychosocial obstacles to engagement.</a:t>
            </a:r>
          </a:p>
          <a:p>
            <a:pPr lvl="0" eaLnBrk="0" fontAlgn="base" hangingPunct="0">
              <a:spcBef>
                <a:spcPct val="0"/>
              </a:spcBef>
              <a:spcAft>
                <a:spcPct val="0"/>
              </a:spcAft>
            </a:pPr>
            <a:r>
              <a:rPr lang="en-US" altLang="en-US" sz="2000" dirty="0">
                <a:latin typeface="Aptos" panose="020B0004020202020204" pitchFamily="34" charset="0"/>
              </a:rPr>
              <a:t>How will you maintain consistency across levels?</a:t>
            </a:r>
          </a:p>
          <a:p>
            <a:endParaRPr lang="en-US" sz="1500" dirty="0"/>
          </a:p>
        </p:txBody>
      </p:sp>
    </p:spTree>
    <p:extLst>
      <p:ext uri="{BB962C8B-B14F-4D97-AF65-F5344CB8AC3E}">
        <p14:creationId xmlns:p14="http://schemas.microsoft.com/office/powerpoint/2010/main" val="218864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19B0D6-A497-8FB6-1D70-305979CF354C}"/>
              </a:ext>
            </a:extLst>
          </p:cNvPr>
          <p:cNvPicPr>
            <a:picLocks noChangeAspect="1"/>
          </p:cNvPicPr>
          <p:nvPr/>
        </p:nvPicPr>
        <p:blipFill>
          <a:blip r:embed="rId3"/>
          <a:stretch>
            <a:fillRect/>
          </a:stretch>
        </p:blipFill>
        <p:spPr>
          <a:xfrm>
            <a:off x="6613165" y="643467"/>
            <a:ext cx="4498635" cy="5571066"/>
          </a:xfrm>
          <a:prstGeom prst="rect">
            <a:avLst/>
          </a:prstGeom>
        </p:spPr>
      </p:pic>
      <p:sp>
        <p:nvSpPr>
          <p:cNvPr id="34" name="Rectangle 3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5792D7D-8D3B-987A-C1D2-65ED49CCB6BB}"/>
              </a:ext>
            </a:extLst>
          </p:cNvPr>
          <p:cNvPicPr>
            <a:picLocks noChangeAspect="1"/>
          </p:cNvPicPr>
          <p:nvPr/>
        </p:nvPicPr>
        <p:blipFill>
          <a:blip r:embed="rId4"/>
          <a:stretch>
            <a:fillRect/>
          </a:stretch>
        </p:blipFill>
        <p:spPr>
          <a:xfrm>
            <a:off x="1094124" y="643467"/>
            <a:ext cx="4470782" cy="5571066"/>
          </a:xfrm>
          <a:prstGeom prst="rect">
            <a:avLst/>
          </a:prstGeom>
        </p:spPr>
      </p:pic>
      <p:sp>
        <p:nvSpPr>
          <p:cNvPr id="3" name="TextBox 2">
            <a:extLst>
              <a:ext uri="{FF2B5EF4-FFF2-40B4-BE49-F238E27FC236}">
                <a16:creationId xmlns:a16="http://schemas.microsoft.com/office/drawing/2014/main" id="{343451C2-C9AD-E7F0-2950-716AA9C93425}"/>
              </a:ext>
            </a:extLst>
          </p:cNvPr>
          <p:cNvSpPr txBox="1"/>
          <p:nvPr/>
        </p:nvSpPr>
        <p:spPr>
          <a:xfrm rot="20646296">
            <a:off x="5264284" y="2644170"/>
            <a:ext cx="1743739" cy="1569660"/>
          </a:xfrm>
          <a:prstGeom prst="rect">
            <a:avLst/>
          </a:prstGeom>
          <a:solidFill>
            <a:srgbClr val="FF0000"/>
          </a:solidFill>
        </p:spPr>
        <p:txBody>
          <a:bodyPr wrap="square" rtlCol="0">
            <a:spAutoFit/>
          </a:bodyPr>
          <a:lstStyle/>
          <a:p>
            <a:pPr algn="ctr"/>
            <a:r>
              <a:rPr lang="en-US" sz="9600" dirty="0"/>
              <a:t>44</a:t>
            </a:r>
          </a:p>
        </p:txBody>
      </p:sp>
    </p:spTree>
    <p:extLst>
      <p:ext uri="{BB962C8B-B14F-4D97-AF65-F5344CB8AC3E}">
        <p14:creationId xmlns:p14="http://schemas.microsoft.com/office/powerpoint/2010/main" val="12493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A9B9423-0534-3AF5-B9B5-5D533C90E5EF}"/>
              </a:ext>
            </a:extLst>
          </p:cNvPr>
          <p:cNvGraphicFramePr>
            <a:graphicFrameLocks noGrp="1"/>
          </p:cNvGraphicFramePr>
          <p:nvPr>
            <p:ph idx="1"/>
            <p:extLst>
              <p:ext uri="{D42A27DB-BD31-4B8C-83A1-F6EECF244321}">
                <p14:modId xmlns:p14="http://schemas.microsoft.com/office/powerpoint/2010/main" val="14862874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46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320987-E12D-64D4-018D-6B3CE9CAF5D2}"/>
              </a:ext>
            </a:extLst>
          </p:cNvPr>
          <p:cNvPicPr>
            <a:picLocks noGrp="1" noChangeAspect="1"/>
          </p:cNvPicPr>
          <p:nvPr>
            <p:ph idx="1"/>
          </p:nvPr>
        </p:nvPicPr>
        <p:blipFill>
          <a:blip r:embed="rId3"/>
          <a:stretch>
            <a:fillRect/>
          </a:stretch>
        </p:blipFill>
        <p:spPr>
          <a:xfrm>
            <a:off x="2912533" y="643466"/>
            <a:ext cx="6366933" cy="5571067"/>
          </a:xfrm>
          <a:prstGeom prst="rect">
            <a:avLst/>
          </a:prstGeom>
        </p:spPr>
      </p:pic>
      <p:sp>
        <p:nvSpPr>
          <p:cNvPr id="6" name="TextBox 5">
            <a:extLst>
              <a:ext uri="{FF2B5EF4-FFF2-40B4-BE49-F238E27FC236}">
                <a16:creationId xmlns:a16="http://schemas.microsoft.com/office/drawing/2014/main" id="{7078494F-2FA4-457F-B1E2-AF743863BAB1}"/>
              </a:ext>
            </a:extLst>
          </p:cNvPr>
          <p:cNvSpPr txBox="1"/>
          <p:nvPr/>
        </p:nvSpPr>
        <p:spPr>
          <a:xfrm>
            <a:off x="340242" y="6305107"/>
            <a:ext cx="10621925" cy="276999"/>
          </a:xfrm>
          <a:prstGeom prst="rect">
            <a:avLst/>
          </a:prstGeom>
          <a:noFill/>
        </p:spPr>
        <p:txBody>
          <a:bodyPr wrap="square" rtlCol="0">
            <a:spAutoFit/>
          </a:bodyPr>
          <a:lstStyle/>
          <a:p>
            <a:r>
              <a:rPr lang="en-US" sz="1200" dirty="0"/>
              <a:t>https://www.nami.org/mental-health-by-the-numbers/</a:t>
            </a:r>
          </a:p>
        </p:txBody>
      </p:sp>
    </p:spTree>
    <p:extLst>
      <p:ext uri="{BB962C8B-B14F-4D97-AF65-F5344CB8AC3E}">
        <p14:creationId xmlns:p14="http://schemas.microsoft.com/office/powerpoint/2010/main" val="149563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Generated Lights">
            <a:extLst>
              <a:ext uri="{FF2B5EF4-FFF2-40B4-BE49-F238E27FC236}">
                <a16:creationId xmlns:a16="http://schemas.microsoft.com/office/drawing/2014/main" id="{35E4C747-341C-BCCE-FCC8-4CD79409D34F}"/>
              </a:ext>
            </a:extLst>
          </p:cNvPr>
          <p:cNvPicPr>
            <a:picLocks noChangeAspect="1"/>
          </p:cNvPicPr>
          <p:nvPr/>
        </p:nvPicPr>
        <p:blipFill>
          <a:blip r:embed="rId3"/>
          <a:srcRect l="11874" r="22424"/>
          <a:stretch>
            <a:fillRect/>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B30A4-F0D8-1DA4-2AD1-9CF2F20748E5}"/>
              </a:ext>
            </a:extLst>
          </p:cNvPr>
          <p:cNvSpPr>
            <a:spLocks noGrp="1"/>
          </p:cNvSpPr>
          <p:nvPr>
            <p:ph type="title"/>
          </p:nvPr>
        </p:nvSpPr>
        <p:spPr>
          <a:xfrm>
            <a:off x="761801" y="328512"/>
            <a:ext cx="4778387" cy="1628970"/>
          </a:xfrm>
        </p:spPr>
        <p:txBody>
          <a:bodyPr anchor="ctr">
            <a:normAutofit/>
          </a:bodyPr>
          <a:lstStyle/>
          <a:p>
            <a:r>
              <a:rPr lang="en-US" sz="4000"/>
              <a:t>Definitions</a:t>
            </a:r>
          </a:p>
        </p:txBody>
      </p:sp>
      <p:sp>
        <p:nvSpPr>
          <p:cNvPr id="3" name="Content Placeholder 2">
            <a:extLst>
              <a:ext uri="{FF2B5EF4-FFF2-40B4-BE49-F238E27FC236}">
                <a16:creationId xmlns:a16="http://schemas.microsoft.com/office/drawing/2014/main" id="{DF2B7D66-4469-A3E9-9CB7-B841D0CD6ADA}"/>
              </a:ext>
            </a:extLst>
          </p:cNvPr>
          <p:cNvSpPr>
            <a:spLocks noGrp="1"/>
          </p:cNvSpPr>
          <p:nvPr>
            <p:ph idx="1"/>
          </p:nvPr>
        </p:nvSpPr>
        <p:spPr>
          <a:xfrm>
            <a:off x="297180" y="2285994"/>
            <a:ext cx="5243008" cy="4674875"/>
          </a:xfrm>
        </p:spPr>
        <p:txBody>
          <a:bodyPr anchor="ctr">
            <a:normAutofit/>
          </a:bodyPr>
          <a:lstStyle/>
          <a:p>
            <a:r>
              <a:rPr lang="en-US" sz="1400" b="1" dirty="0"/>
              <a:t>Any mental illness (AMI)</a:t>
            </a:r>
            <a:r>
              <a:rPr lang="en-US" sz="1400" dirty="0"/>
              <a:t> is defined as a mental, behavioral, or emotional disorder. AMI can vary in impact, ranging from no impairment to mild, moderate, and even severe impairment (e.g., individuals with serious mental illness as defined below).</a:t>
            </a:r>
          </a:p>
          <a:p>
            <a:r>
              <a:rPr lang="en-US" sz="1400" b="1" dirty="0"/>
              <a:t>Serious mental illness (SMI)</a:t>
            </a:r>
            <a:r>
              <a:rPr lang="en-US" sz="1400" dirty="0"/>
              <a:t> is defined as a mental, behavioral, or emotional disorder resulting in serious functional impairment, which substantially interferes with or limits one or more major life activities. The burden of mental illnesses is particularly concentrated among those who experience disability due to SMI.</a:t>
            </a:r>
          </a:p>
          <a:p>
            <a:pPr marL="0" indent="0">
              <a:buNone/>
            </a:pPr>
            <a:r>
              <a:rPr lang="en-US" sz="1400" dirty="0">
                <a:hlinkClick r:id="rId4"/>
              </a:rPr>
              <a:t>National Institute of Mental Health</a:t>
            </a:r>
            <a:endParaRPr lang="en-US" sz="1400" dirty="0"/>
          </a:p>
          <a:p>
            <a:pPr marL="0" indent="0">
              <a:buNone/>
            </a:pPr>
            <a:endParaRPr lang="en-US" sz="1400" dirty="0"/>
          </a:p>
          <a:p>
            <a:endParaRPr lang="en-US" sz="1400" dirty="0"/>
          </a:p>
        </p:txBody>
      </p:sp>
    </p:spTree>
    <p:extLst>
      <p:ext uri="{BB962C8B-B14F-4D97-AF65-F5344CB8AC3E}">
        <p14:creationId xmlns:p14="http://schemas.microsoft.com/office/powerpoint/2010/main" val="249751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E00DB-7AE8-8797-B923-D358256869D1}"/>
              </a:ext>
            </a:extLst>
          </p:cNvPr>
          <p:cNvSpPr>
            <a:spLocks noGrp="1"/>
          </p:cNvSpPr>
          <p:nvPr>
            <p:ph type="title"/>
          </p:nvPr>
        </p:nvSpPr>
        <p:spPr>
          <a:xfrm>
            <a:off x="1043631" y="809898"/>
            <a:ext cx="9942716" cy="1554480"/>
          </a:xfrm>
        </p:spPr>
        <p:txBody>
          <a:bodyPr anchor="ctr">
            <a:normAutofit/>
          </a:bodyPr>
          <a:lstStyle/>
          <a:p>
            <a:r>
              <a:rPr lang="en-US" sz="4800" b="1"/>
              <a:t>Substance Use Disorder (SUD)</a:t>
            </a:r>
            <a:br>
              <a:rPr lang="en-US" sz="4800" b="1"/>
            </a:br>
            <a:endParaRPr lang="en-US" sz="4800"/>
          </a:p>
        </p:txBody>
      </p:sp>
      <p:sp>
        <p:nvSpPr>
          <p:cNvPr id="3" name="Content Placeholder 2">
            <a:extLst>
              <a:ext uri="{FF2B5EF4-FFF2-40B4-BE49-F238E27FC236}">
                <a16:creationId xmlns:a16="http://schemas.microsoft.com/office/drawing/2014/main" id="{DE67B9AF-0BC0-316B-FD6D-1E53A7097E88}"/>
              </a:ext>
            </a:extLst>
          </p:cNvPr>
          <p:cNvSpPr>
            <a:spLocks noGrp="1"/>
          </p:cNvSpPr>
          <p:nvPr>
            <p:ph idx="1"/>
          </p:nvPr>
        </p:nvSpPr>
        <p:spPr>
          <a:xfrm>
            <a:off x="1045028" y="3017522"/>
            <a:ext cx="9941319" cy="3124658"/>
          </a:xfrm>
        </p:spPr>
        <p:txBody>
          <a:bodyPr anchor="ctr">
            <a:normAutofit/>
          </a:bodyPr>
          <a:lstStyle/>
          <a:p>
            <a:r>
              <a:rPr lang="en-US" sz="2400" dirty="0"/>
              <a:t>Substance Use Disorder is a problematic pattern of substance use leading to clinically significant impairment or distress.</a:t>
            </a:r>
          </a:p>
          <a:p>
            <a:r>
              <a:rPr lang="en-US" sz="2400" dirty="0"/>
              <a:t>Manifested by at least two of 11 criteria:</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28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BE92D-CC3C-BA8C-41EE-91D26DFC027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Substance Abuse Statistics</a:t>
            </a:r>
          </a:p>
        </p:txBody>
      </p:sp>
      <p:graphicFrame>
        <p:nvGraphicFramePr>
          <p:cNvPr id="5" name="Content Placeholder 2">
            <a:extLst>
              <a:ext uri="{FF2B5EF4-FFF2-40B4-BE49-F238E27FC236}">
                <a16:creationId xmlns:a16="http://schemas.microsoft.com/office/drawing/2014/main" id="{05DBDD21-1A26-AF9B-1FCC-44E288772781}"/>
              </a:ext>
            </a:extLst>
          </p:cNvPr>
          <p:cNvGraphicFramePr>
            <a:graphicFrameLocks noGrp="1"/>
          </p:cNvGraphicFramePr>
          <p:nvPr>
            <p:ph idx="1"/>
            <p:extLst>
              <p:ext uri="{D42A27DB-BD31-4B8C-83A1-F6EECF244321}">
                <p14:modId xmlns:p14="http://schemas.microsoft.com/office/powerpoint/2010/main" val="22153492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5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98EE36C-57B2-0F31-8000-FFCB081896C2}"/>
              </a:ext>
            </a:extLst>
          </p:cNvPr>
          <p:cNvSpPr>
            <a:spLocks noGrp="1"/>
          </p:cNvSpPr>
          <p:nvPr>
            <p:ph type="title"/>
          </p:nvPr>
        </p:nvSpPr>
        <p:spPr>
          <a:xfrm>
            <a:off x="1179226" y="1280679"/>
            <a:ext cx="9833548" cy="1325563"/>
          </a:xfrm>
        </p:spPr>
        <p:txBody>
          <a:bodyPr anchor="b">
            <a:normAutofit/>
          </a:bodyPr>
          <a:lstStyle/>
          <a:p>
            <a:pPr algn="ctr"/>
            <a:r>
              <a:rPr lang="en-US" sz="2800" b="1">
                <a:solidFill>
                  <a:schemeClr val="tx2"/>
                </a:solidFill>
              </a:rPr>
              <a:t>North Carolina’s Behavioral Health Regulatory Structure (Subchapter 27G)</a:t>
            </a:r>
            <a:br>
              <a:rPr lang="en-US" sz="2800">
                <a:solidFill>
                  <a:schemeClr val="tx2"/>
                </a:solidFill>
              </a:rPr>
            </a:br>
            <a:endParaRPr lang="en-US" sz="280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3D39680-037C-2BF2-9D82-32CF74A7A730}"/>
              </a:ext>
            </a:extLst>
          </p:cNvPr>
          <p:cNvSpPr>
            <a:spLocks noGrp="1"/>
          </p:cNvSpPr>
          <p:nvPr>
            <p:ph idx="1"/>
          </p:nvPr>
        </p:nvSpPr>
        <p:spPr>
          <a:xfrm>
            <a:off x="1179226" y="2890979"/>
            <a:ext cx="9833548" cy="2693976"/>
          </a:xfrm>
        </p:spPr>
        <p:txBody>
          <a:bodyPr>
            <a:normAutofit/>
          </a:bodyPr>
          <a:lstStyle/>
          <a:p>
            <a:r>
              <a:rPr lang="en-US" sz="1800" dirty="0">
                <a:solidFill>
                  <a:schemeClr val="tx2"/>
                </a:solidFill>
              </a:rPr>
              <a:t>North Carolina regulates services for three populations:</a:t>
            </a:r>
          </a:p>
          <a:p>
            <a:pPr lvl="1"/>
            <a:r>
              <a:rPr lang="en-US" sz="1800" dirty="0">
                <a:solidFill>
                  <a:schemeClr val="tx2"/>
                </a:solidFill>
              </a:rPr>
              <a:t>Mental Illness (MI)</a:t>
            </a:r>
          </a:p>
          <a:p>
            <a:pPr lvl="1"/>
            <a:r>
              <a:rPr lang="en-US" sz="1800" dirty="0">
                <a:solidFill>
                  <a:schemeClr val="tx2"/>
                </a:solidFill>
              </a:rPr>
              <a:t>Developmental Disabilities (IDD)</a:t>
            </a:r>
          </a:p>
          <a:p>
            <a:pPr lvl="1"/>
            <a:r>
              <a:rPr lang="en-US" sz="1800" dirty="0">
                <a:solidFill>
                  <a:schemeClr val="tx2"/>
                </a:solidFill>
              </a:rPr>
              <a:t>Substance Use Disorders (SUD)</a:t>
            </a:r>
          </a:p>
          <a:p>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050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9BC3C-4CD3-DC79-E48D-1642373137C9}"/>
              </a:ext>
            </a:extLst>
          </p:cNvPr>
          <p:cNvSpPr>
            <a:spLocks noGrp="1"/>
          </p:cNvSpPr>
          <p:nvPr>
            <p:ph type="title"/>
          </p:nvPr>
        </p:nvSpPr>
        <p:spPr>
          <a:xfrm>
            <a:off x="838200" y="365125"/>
            <a:ext cx="10515600" cy="1325563"/>
          </a:xfrm>
        </p:spPr>
        <p:txBody>
          <a:bodyPr>
            <a:normAutofit/>
          </a:bodyPr>
          <a:lstStyle/>
          <a:p>
            <a:r>
              <a:rPr lang="en-US" sz="4200"/>
              <a:t>In general terms:</a:t>
            </a:r>
            <a:br>
              <a:rPr lang="en-US" sz="4200"/>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FDCDC6-5E32-BD7A-0707-182FA596D4FA}"/>
              </a:ext>
            </a:extLst>
          </p:cNvPr>
          <p:cNvSpPr>
            <a:spLocks noGrp="1"/>
          </p:cNvSpPr>
          <p:nvPr>
            <p:ph idx="1"/>
          </p:nvPr>
        </p:nvSpPr>
        <p:spPr>
          <a:xfrm>
            <a:off x="838200" y="1929384"/>
            <a:ext cx="10515600" cy="4251960"/>
          </a:xfrm>
        </p:spPr>
        <p:txBody>
          <a:bodyPr>
            <a:normAutofit/>
          </a:bodyPr>
          <a:lstStyle/>
          <a:p>
            <a:r>
              <a:rPr lang="en-US" sz="1200"/>
              <a:t>Mental illness is defined as a condition involving disturbance of </a:t>
            </a:r>
            <a:r>
              <a:rPr lang="en-US" sz="1200">
                <a:highlight>
                  <a:srgbClr val="FFFF00"/>
                </a:highlight>
              </a:rPr>
              <a:t>thought, mood, or behavior </a:t>
            </a:r>
            <a:r>
              <a:rPr lang="en-US" sz="1200"/>
              <a:t>that impairs functioning and requires treatment.</a:t>
            </a:r>
          </a:p>
          <a:p>
            <a:pPr marL="0" indent="0">
              <a:buNone/>
            </a:pPr>
            <a:endParaRPr lang="en-US" sz="1200"/>
          </a:p>
          <a:p>
            <a:r>
              <a:rPr lang="en-US" sz="1200"/>
              <a:t>How North Carolina Defines Substance Abuse / Substance Use Disorder</a:t>
            </a:r>
          </a:p>
          <a:p>
            <a:r>
              <a:rPr lang="en-US" sz="1200"/>
              <a:t>Conditions based on maladaptive patterns of psychoactive substance use that continue despite harmful consequences. </a:t>
            </a:r>
          </a:p>
          <a:p>
            <a:pPr lvl="1"/>
            <a:r>
              <a:rPr lang="en-US" sz="1200"/>
              <a:t>The rules describe:</a:t>
            </a:r>
          </a:p>
          <a:p>
            <a:pPr lvl="2"/>
            <a:r>
              <a:rPr lang="en-US" sz="1200" b="1"/>
              <a:t>Alcohol abuse- </a:t>
            </a:r>
            <a:r>
              <a:rPr lang="en-US" sz="1200"/>
              <a:t>means psychoactive substance abuse which is a residual category for noting maladaptive patterns of psychoactive substance use that have never met the criteria for dependence for that particular class of substance and which continues despite adverse consequences. The criteria for alcohol abuse delineated in the DSM IV is incorporated by reference.</a:t>
            </a:r>
          </a:p>
          <a:p>
            <a:pPr lvl="2"/>
            <a:r>
              <a:rPr lang="en-US" sz="1200" b="1"/>
              <a:t>"Alcohol dependence" </a:t>
            </a:r>
            <a:r>
              <a:rPr lang="en-US" sz="1200"/>
              <a:t>means psychoactive substance dependence which is a cluster of </a:t>
            </a:r>
            <a:r>
              <a:rPr lang="en-US" sz="1200">
                <a:highlight>
                  <a:srgbClr val="FFFF00"/>
                </a:highlight>
              </a:rPr>
              <a:t>cognitive behavioral, and physiologic symptoms </a:t>
            </a:r>
            <a:r>
              <a:rPr lang="en-US" sz="1200"/>
              <a:t>that indicate that a person has impaired control of psychoactive substance use and continues use of the substance despite adverse consequences. The criteria for alcohol dependence delineated in the DSM IV is incorporated by reference</a:t>
            </a:r>
          </a:p>
          <a:p>
            <a:pPr lvl="2"/>
            <a:r>
              <a:rPr lang="en-US" sz="1200" b="1"/>
              <a:t> "Drug abuse</a:t>
            </a:r>
            <a:r>
              <a:rPr lang="en-US" sz="1200"/>
              <a:t>" means psychoactive substance abuse which is a residual category for noting maladaptive patterns of psychoactive substance use that have never met the criteria for dependence for that particular class of substance which continues despite adverse consequences. The criteria for drug abuse delineated in the DSM IV is incorporated by reference.</a:t>
            </a:r>
          </a:p>
          <a:p>
            <a:pPr lvl="2"/>
            <a:r>
              <a:rPr lang="en-US" sz="1200" b="1"/>
              <a:t>"Drug dependence" </a:t>
            </a:r>
            <a:r>
              <a:rPr lang="en-US" sz="1200"/>
              <a:t>means psychoactive substance dependence which is a cluster of cognitive behavioral, and physiologic symptoms that indicate that a person has impaired control of psychoactive substance use and continues use of the substance despite adverse consequences. The criteria for drug dependence delineated in the DSM IV is incorporated by reference.</a:t>
            </a:r>
          </a:p>
        </p:txBody>
      </p:sp>
    </p:spTree>
    <p:extLst>
      <p:ext uri="{BB962C8B-B14F-4D97-AF65-F5344CB8AC3E}">
        <p14:creationId xmlns:p14="http://schemas.microsoft.com/office/powerpoint/2010/main" val="3453426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4773</TotalTime>
  <Words>3076</Words>
  <Application>Microsoft Office PowerPoint</Application>
  <PresentationFormat>Widescreen</PresentationFormat>
  <Paragraphs>404</Paragraphs>
  <Slides>34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Aptos</vt:lpstr>
      <vt:lpstr>Aptos Display</vt:lpstr>
      <vt:lpstr>Arial</vt:lpstr>
      <vt:lpstr>Calibri</vt:lpstr>
      <vt:lpstr>Office Theme</vt:lpstr>
      <vt:lpstr>1_Office Theme</vt:lpstr>
      <vt:lpstr>  No Wrong Door:  Meeting the Needs of Individuals with Mental Health and Substance Use Disorders. </vt:lpstr>
      <vt:lpstr>Objectives:</vt:lpstr>
      <vt:lpstr>Mental Disorder </vt:lpstr>
      <vt:lpstr>PowerPoint Presentation</vt:lpstr>
      <vt:lpstr>Definitions</vt:lpstr>
      <vt:lpstr>Substance Use Disorder (SUD) </vt:lpstr>
      <vt:lpstr>Substance Abuse Statistics</vt:lpstr>
      <vt:lpstr>North Carolina’s Behavioral Health Regulatory Structure (Subchapter 27G) </vt:lpstr>
      <vt:lpstr>In general terms: </vt:lpstr>
      <vt:lpstr>Similarities Between Mental Health Disorders and Substance Use Disorders </vt:lpstr>
      <vt:lpstr>Diagnostic Criteria</vt:lpstr>
      <vt:lpstr>Defining Distinction… </vt:lpstr>
      <vt:lpstr>PowerPoint Presentation</vt:lpstr>
      <vt:lpstr>What if a persons has both mental health and substance use disorders?</vt:lpstr>
      <vt:lpstr>MH and SUD symptoms amplify each other</vt:lpstr>
      <vt:lpstr>Suicide / Self-Harm</vt:lpstr>
      <vt:lpstr>Adult Drug Abuse &amp; Mental Health</vt:lpstr>
      <vt:lpstr> This is why integrated treatment is now the standard of care. </vt:lpstr>
      <vt:lpstr>How do we do this?</vt:lpstr>
      <vt:lpstr>Starting at the beginning-   Comprehensive Diagnostic  Assessment</vt:lpstr>
      <vt:lpstr>ASAM and LOCUS</vt:lpstr>
      <vt:lpstr>Clinical Decision Tree </vt:lpstr>
      <vt:lpstr>PowerPoint Presentation</vt:lpstr>
      <vt:lpstr>Quadrant Descriptions</vt:lpstr>
      <vt:lpstr>Conceptual Placement on the Grid</vt:lpstr>
      <vt:lpstr>Admission- How we Determine Placement</vt:lpstr>
      <vt:lpstr>Treatment planning</vt:lpstr>
      <vt:lpstr>Mental Health Only</vt:lpstr>
      <vt:lpstr>Substance Use Only </vt:lpstr>
      <vt:lpstr>Co-Occurring Disorders</vt:lpstr>
      <vt:lpstr>Multidisciplinary Team &amp; Staffing</vt:lpstr>
      <vt:lpstr>Level of Care and Focus of Care Transitions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Molly Richardson</dc:creator>
  <cp:lastModifiedBy>Molly Richardson</cp:lastModifiedBy>
  <cp:revision>4</cp:revision>
  <cp:lastPrinted>2026-02-05T13:45:41Z</cp:lastPrinted>
  <dcterms:created xsi:type="dcterms:W3CDTF">2025-11-10T13:54:48Z</dcterms:created>
  <dcterms:modified xsi:type="dcterms:W3CDTF">2026-03-09T15:06:58Z</dcterms:modified>
</cp:coreProperties>
</file>